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  <p:sldMasterId id="2147483695" r:id="rId2"/>
  </p:sldMasterIdLst>
  <p:notesMasterIdLst>
    <p:notesMasterId r:id="rId15"/>
  </p:notesMasterIdLst>
  <p:handoutMasterIdLst>
    <p:handoutMasterId r:id="rId16"/>
  </p:handoutMasterIdLst>
  <p:sldIdLst>
    <p:sldId id="1705" r:id="rId3"/>
    <p:sldId id="1444" r:id="rId4"/>
    <p:sldId id="1628" r:id="rId5"/>
    <p:sldId id="1629" r:id="rId6"/>
    <p:sldId id="1630" r:id="rId7"/>
    <p:sldId id="1631" r:id="rId8"/>
    <p:sldId id="1760" r:id="rId9"/>
    <p:sldId id="1632" r:id="rId10"/>
    <p:sldId id="1633" r:id="rId11"/>
    <p:sldId id="1634" r:id="rId12"/>
    <p:sldId id="1644" r:id="rId13"/>
    <p:sldId id="164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8918D99-BC68-32D9-2B60-B737B2F57563}" name="Justin Reesor" initials="JR" userId="S::jreesor@renewstrategies.onmicrosoft.com::58104baa-2330-4415-a5d7-aa919c56cf9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933"/>
    <a:srgbClr val="EC6D32"/>
    <a:srgbClr val="323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843"/>
    <p:restoredTop sz="62807"/>
  </p:normalViewPr>
  <p:slideViewPr>
    <p:cSldViewPr snapToGrid="0">
      <p:cViewPr varScale="1">
        <p:scale>
          <a:sx n="68" d="100"/>
          <a:sy n="68" d="100"/>
        </p:scale>
        <p:origin x="11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112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microsoft.com/office/2018/10/relationships/authors" Target="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2E43F13-4664-22E9-EAF0-91FEE8BADE3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E6B6DB-7128-F428-3D36-FCBCBD5D70B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EADF2-99D9-E044-BC47-0A92CE268E10}" type="datetimeFigureOut">
              <a:rPr lang="en-US" smtClean="0"/>
              <a:t>9/1/23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2A0201-EFF1-516B-DAE5-6F8C454E916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873AD8-DC2A-A020-7714-006179F61C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A9F29C-A54B-8D44-801A-29DCD924EF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2452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0BD9E8-AC83-2C44-81C2-B584C403BBA4}" type="datetimeFigureOut">
              <a:rPr lang="en-US" smtClean="0"/>
              <a:t>9/1/23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D38257-6283-AC40-A099-9448832BA3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505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1" name="Google Shape;51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p28:notes"/>
          <p:cNvSpPr txBox="1">
            <a:spLocks noGrp="1"/>
          </p:cNvSpPr>
          <p:nvPr>
            <p:ph type="body" idx="1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1110"/>
              <a:t>A great pitch gets you to the next meeting</a:t>
            </a:r>
            <a:endParaRPr/>
          </a:p>
          <a:p>
            <a:pPr marL="457200" lvl="0" indent="-13970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400"/>
              <a:buFont typeface="Arial"/>
              <a:buNone/>
            </a:pPr>
            <a:endParaRPr sz="111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2860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11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pitch deck is different from the sending deck – which is more detailed and it’s like a business plan in PPT</a:t>
            </a:r>
            <a:endParaRPr/>
          </a:p>
          <a:p>
            <a:pPr marL="457200" lvl="0" indent="-13970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400"/>
              <a:buFont typeface="Arial"/>
              <a:buNone/>
            </a:pPr>
            <a:endParaRPr sz="111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2860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400"/>
              <a:buFont typeface="Arial"/>
              <a:buChar char="•"/>
            </a:pPr>
            <a:r>
              <a:rPr lang="en-US" sz="11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pitch is short, powerful, catchy, compelling, and very easy for someone to get what you do and get excited about it</a:t>
            </a:r>
            <a:endParaRPr/>
          </a:p>
          <a:p>
            <a:pPr marL="457200" lvl="0" indent="-139700" algn="l" rtl="0">
              <a:lnSpc>
                <a:spcPct val="80000"/>
              </a:lnSpc>
              <a:spcBef>
                <a:spcPts val="360"/>
              </a:spcBef>
              <a:spcAft>
                <a:spcPts val="0"/>
              </a:spcAft>
              <a:buSzPts val="1400"/>
              <a:buFont typeface="Arial"/>
              <a:buNone/>
            </a:pPr>
            <a:endParaRPr sz="1110"/>
          </a:p>
        </p:txBody>
      </p:sp>
      <p:sp>
        <p:nvSpPr>
          <p:cNvPr id="312" name="Google Shape;312;p28:notes"/>
          <p:cNvSpPr txBox="1">
            <a:spLocks noGrp="1"/>
          </p:cNvSpPr>
          <p:nvPr>
            <p:ph type="sldNum" idx="12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200"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/>
                <a:ea typeface="Times"/>
                <a:cs typeface="Times"/>
                <a:sym typeface="Time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200"/>
                <a:buFontTx/>
                <a:buNone/>
                <a:tabLst/>
                <a:defRPr/>
              </a:pPr>
              <a:t>2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/>
              <a:ea typeface="Times"/>
              <a:cs typeface="Times"/>
              <a:sym typeface="Time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Slide 1: Strong Opening</a:t>
            </a:r>
            <a:endParaRPr lang="en-US" sz="1000" b="0" i="0" u="none" strike="noStrike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Provide a detailed explanation of what your company does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Outline the big vision for the future - remember, investors get excited about potential growth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This two points above equate to their company’s “one liner”</a:t>
            </a:r>
          </a:p>
          <a:p>
            <a:endParaRPr lang="en-E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/>
                <a:ea typeface="Times"/>
                <a:cs typeface="Times"/>
                <a:sym typeface="Time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/>
              <a:ea typeface="Times"/>
              <a:cs typeface="Times"/>
              <a:sym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3877366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Slide 2: The Problem:</a:t>
            </a:r>
            <a:endParaRPr lang="en-US" sz="1000" b="0" i="0" u="none" strike="noStrike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The problem they see in the marker that needs a solution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The customer that has this problem </a:t>
            </a:r>
          </a:p>
          <a:p>
            <a:endParaRPr lang="en-E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/>
                <a:ea typeface="Times"/>
                <a:cs typeface="Times"/>
                <a:sym typeface="Time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/>
              <a:ea typeface="Times"/>
              <a:cs typeface="Times"/>
              <a:sym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14458451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Slide 3: The Solution – Your Products and Services:</a:t>
            </a:r>
            <a:endParaRPr lang="en-US" sz="1000" b="0" i="0" u="none" strike="noStrike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What they do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How it solves the problem for the customer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How they make the product or deliver the service 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What makes their process / product / service unique and hard for others to copy</a:t>
            </a:r>
          </a:p>
          <a:p>
            <a:endParaRPr lang="en-E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/>
                <a:ea typeface="Times"/>
                <a:cs typeface="Times"/>
                <a:sym typeface="Time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/>
              <a:ea typeface="Times"/>
              <a:cs typeface="Times"/>
              <a:sym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31471199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Slide 4: The Market/ the Customer</a:t>
            </a:r>
            <a:endParaRPr lang="en-US" sz="1000" b="0" i="0" u="none" strike="noStrike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How big the market they sell to is (numbers) and/or that they are going after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What trends are happening in the market (is it growing, stable, shrinking and why?)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How is the market organized (segmented by customers, geography, wealth, etc.)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What makes the market interesting to the W-MSME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Who are the competitors 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How they are unique and better OR how they will win (their strategy)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Who is their target market?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How do they find them, market their business and make the sale?</a:t>
            </a:r>
          </a:p>
          <a:p>
            <a:endParaRPr lang="en-E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/>
                <a:ea typeface="Times"/>
                <a:cs typeface="Times"/>
                <a:sym typeface="Time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/>
              <a:ea typeface="Times"/>
              <a:cs typeface="Times"/>
              <a:sym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2228813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Slide 4: The Market/ the Customer</a:t>
            </a:r>
            <a:endParaRPr lang="en-US" sz="1000" b="0" i="0" u="none" strike="noStrike" dirty="0">
              <a:solidFill>
                <a:srgbClr val="000000"/>
              </a:solidFill>
              <a:effectLst/>
              <a:latin typeface="Helvetica Neue" panose="02000503000000020004" pitchFamily="2" charset="0"/>
            </a:endParaRP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How big the market they sell to is (numbers) and/or that they are going after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What trends are happening in the market (is it growing, stable, shrinking and why?)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How is the market organized (segmented by customers, geography, wealth, etc.)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What makes the market interesting to the W-MSME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Who are the competitors 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How they are unique and better OR how they will win (their strategy)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Who is their target market?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How do they find them, market their business and make the sale?</a:t>
            </a:r>
          </a:p>
          <a:p>
            <a:endParaRPr lang="en-E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/>
                <a:ea typeface="Times"/>
                <a:cs typeface="Times"/>
                <a:sym typeface="Time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/>
              <a:ea typeface="Times"/>
              <a:cs typeface="Times"/>
              <a:sym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32181650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Slide 5: Current Traction/Financials/KPIs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Remember, they should know their numbers!</a:t>
            </a:r>
          </a:p>
          <a:p>
            <a:pPr marL="1143000" lvl="2" indent="-22860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Last/this year’s revenue </a:t>
            </a:r>
          </a:p>
          <a:p>
            <a:pPr marL="1143000" lvl="2" indent="-22860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Last/this year’s profit </a:t>
            </a:r>
          </a:p>
          <a:p>
            <a:pPr marL="1143000" lvl="2" indent="-22860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Last/this year’s gross and profit margins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/>
                <a:ea typeface="Times"/>
                <a:cs typeface="Times"/>
                <a:sym typeface="Time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/>
              <a:ea typeface="Times"/>
              <a:cs typeface="Times"/>
              <a:sym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14708659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E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/>
                <a:ea typeface="Times"/>
                <a:cs typeface="Times"/>
                <a:sym typeface="Time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/>
              <a:ea typeface="Times"/>
              <a:cs typeface="Times"/>
              <a:sym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16241518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Slide 7: Investment proposal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What problem do they have that this investment will fix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How much capital are they seeking?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What are they offering in exchange for the investment (i.e. % ownership)</a:t>
            </a:r>
          </a:p>
          <a:p>
            <a:endParaRPr lang="en-E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/>
                <a:ea typeface="Times"/>
                <a:cs typeface="Times"/>
                <a:sym typeface="Time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/>
              <a:ea typeface="Times"/>
              <a:cs typeface="Times"/>
              <a:sym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32156384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Slide 8: The team of the W-MSMEs: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When their company was founded (European calendar)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Who are the owners?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Who is on their management team (education, years of experience)</a:t>
            </a:r>
          </a:p>
          <a:p>
            <a:endParaRPr lang="en-E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/>
                <a:ea typeface="Times"/>
                <a:cs typeface="Times"/>
                <a:sym typeface="Time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/>
              <a:ea typeface="Times"/>
              <a:cs typeface="Times"/>
              <a:sym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35405508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Slide 9: Memorable Closing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 memorable closing line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A clear next step (remember, it's not always an investment, it could be a key contact, relationship building or another meeting) </a:t>
            </a:r>
          </a:p>
          <a:p>
            <a:pPr marL="1143000" lvl="2" indent="-22860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What problem do they have that this investment will fix</a:t>
            </a:r>
          </a:p>
          <a:p>
            <a:pPr marL="1143000" lvl="2" indent="-22860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How much capital they are seeking</a:t>
            </a:r>
          </a:p>
          <a:p>
            <a:pPr marL="1143000" lvl="2" indent="-22860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What it will be used for</a:t>
            </a:r>
          </a:p>
          <a:p>
            <a:pPr marL="742950" lvl="1" indent="-285750"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100" b="0" i="0" u="none" strike="noStrike" dirty="0">
                <a:solidFill>
                  <a:srgbClr val="000000"/>
                </a:solidFill>
                <a:effectLst/>
                <a:latin typeface="Helvetica Neue" panose="02000503000000020004" pitchFamily="2" charset="0"/>
              </a:rPr>
              <a:t>They must open the floor for questions when they are done pitching</a:t>
            </a:r>
          </a:p>
          <a:p>
            <a:endParaRPr lang="en-E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/>
                <a:ea typeface="Times"/>
                <a:cs typeface="Times"/>
                <a:sym typeface="Time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/>
              <a:ea typeface="Times"/>
              <a:cs typeface="Times"/>
              <a:sym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1303431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renew@renewstrategies.com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>
            <a:spLocks noGrp="1"/>
          </p:cNvSpPr>
          <p:nvPr>
            <p:ph type="sldNum" idx="12"/>
          </p:nvPr>
        </p:nvSpPr>
        <p:spPr>
          <a:xfrm>
            <a:off x="9257989" y="6515100"/>
            <a:ext cx="2540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Google Shape;20;p6">
            <a:extLst>
              <a:ext uri="{FF2B5EF4-FFF2-40B4-BE49-F238E27FC236}">
                <a16:creationId xmlns:a16="http://schemas.microsoft.com/office/drawing/2014/main" id="{70C4E6D7-D606-06E3-8229-29169BFA6214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165600" y="6515100"/>
            <a:ext cx="7112000" cy="24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accent6">
                    <a:lumMod val="90000"/>
                  </a:schemeClr>
                </a:solidFill>
                <a:latin typeface="+mn-lt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955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Section 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cap="none">
                <a:solidFill>
                  <a:srgbClr val="323234"/>
                </a:solidFill>
                <a:latin typeface="+mj-l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" name="Google Shape;36;p10"/>
          <p:cNvSpPr txBox="1">
            <a:spLocks noGrp="1"/>
          </p:cNvSpPr>
          <p:nvPr>
            <p:ph type="sldNum" idx="12"/>
          </p:nvPr>
        </p:nvSpPr>
        <p:spPr>
          <a:xfrm>
            <a:off x="9257991" y="6515100"/>
            <a:ext cx="2540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20;p6">
            <a:extLst>
              <a:ext uri="{FF2B5EF4-FFF2-40B4-BE49-F238E27FC236}">
                <a16:creationId xmlns:a16="http://schemas.microsoft.com/office/drawing/2014/main" id="{ADCA24E4-2246-13D2-AA6F-29D9E65CBDB2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165600" y="6515100"/>
            <a:ext cx="7112000" cy="24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accent6">
                    <a:lumMod val="90000"/>
                  </a:schemeClr>
                </a:solidFill>
                <a:latin typeface="+mn-lt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005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>
            <a:spLocks noGrp="1"/>
          </p:cNvSpPr>
          <p:nvPr>
            <p:ph type="body" idx="1"/>
          </p:nvPr>
        </p:nvSpPr>
        <p:spPr>
          <a:xfrm>
            <a:off x="609600" y="1219200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2400"/>
              <a:buFont typeface="Arial"/>
              <a:buNone/>
              <a:defRPr sz="2400" b="1">
                <a:solidFill>
                  <a:srgbClr val="4D4D4F"/>
                </a:solidFill>
                <a:latin typeface="+mj-lt"/>
              </a:defRPr>
            </a:lvl1pPr>
            <a:lvl2pPr marL="914400" lvl="1" indent="-228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2"/>
          </p:nvPr>
        </p:nvSpPr>
        <p:spPr>
          <a:xfrm>
            <a:off x="609600" y="1981201"/>
            <a:ext cx="5386917" cy="4144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2400"/>
              <a:buFont typeface="Arial"/>
              <a:buChar char="•"/>
              <a:defRPr sz="2400">
                <a:solidFill>
                  <a:srgbClr val="323234"/>
                </a:solidFill>
                <a:latin typeface="+mn-lt"/>
              </a:defRPr>
            </a:lvl1pPr>
            <a:lvl2pPr marL="914400" lvl="1" indent="-355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 dirty="0"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3"/>
          </p:nvPr>
        </p:nvSpPr>
        <p:spPr>
          <a:xfrm>
            <a:off x="6193368" y="1219200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2400"/>
              <a:buFont typeface="Arial"/>
              <a:buNone/>
              <a:defRPr sz="2400" b="1">
                <a:solidFill>
                  <a:srgbClr val="4D4D4F"/>
                </a:solidFill>
                <a:latin typeface="+mj-lt"/>
              </a:defRPr>
            </a:lvl1pPr>
            <a:lvl2pPr marL="914400" lvl="1" indent="-228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6" name="Google Shape;46;p12"/>
          <p:cNvSpPr txBox="1">
            <a:spLocks noGrp="1"/>
          </p:cNvSpPr>
          <p:nvPr>
            <p:ph type="body" idx="4"/>
          </p:nvPr>
        </p:nvSpPr>
        <p:spPr>
          <a:xfrm>
            <a:off x="6193368" y="1981201"/>
            <a:ext cx="5389033" cy="4144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2400"/>
              <a:buFont typeface="Arial"/>
              <a:buChar char="•"/>
              <a:defRPr sz="2400">
                <a:solidFill>
                  <a:srgbClr val="323234"/>
                </a:solidFill>
                <a:latin typeface="+mn-lt"/>
              </a:defRPr>
            </a:lvl1pPr>
            <a:lvl2pPr marL="914400" lvl="1" indent="-355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 dirty="0"/>
          </a:p>
        </p:txBody>
      </p:sp>
      <p:sp>
        <p:nvSpPr>
          <p:cNvPr id="47" name="Google Shape;47;p12"/>
          <p:cNvSpPr txBox="1">
            <a:spLocks noGrp="1"/>
          </p:cNvSpPr>
          <p:nvPr>
            <p:ph type="title"/>
          </p:nvPr>
        </p:nvSpPr>
        <p:spPr>
          <a:xfrm>
            <a:off x="609601" y="304800"/>
            <a:ext cx="9039921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>
                <a:solidFill>
                  <a:srgbClr val="323234"/>
                </a:solidFill>
                <a:latin typeface="Franklin Gothic Demi" panose="020B0603020102020204" pitchFamily="34" charset="0"/>
                <a:ea typeface="Open Sans"/>
                <a:cs typeface="Open Sans"/>
                <a:sym typeface="Open Sans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9257991" y="6515100"/>
            <a:ext cx="2540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Google Shape;20;p6">
            <a:extLst>
              <a:ext uri="{FF2B5EF4-FFF2-40B4-BE49-F238E27FC236}">
                <a16:creationId xmlns:a16="http://schemas.microsoft.com/office/drawing/2014/main" id="{CF1E992B-D771-C86E-2BF5-A9F8F78BE2F9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165600" y="6515100"/>
            <a:ext cx="7112000" cy="24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accent6">
                    <a:lumMod val="90000"/>
                  </a:schemeClr>
                </a:solidFill>
                <a:latin typeface="+mn-lt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801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new Capital " type="titleOnly">
  <p:cSld name="Renew Capital 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>
            <a:spLocks noGrp="1"/>
          </p:cNvSpPr>
          <p:nvPr>
            <p:ph type="title"/>
          </p:nvPr>
        </p:nvSpPr>
        <p:spPr>
          <a:xfrm>
            <a:off x="550127" y="304800"/>
            <a:ext cx="9025053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>
                <a:solidFill>
                  <a:srgbClr val="323234"/>
                </a:solidFill>
                <a:latin typeface="Franklin Gothic Demi" panose="020B0603020102020204" pitchFamily="34" charset="0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6" name="Google Shape;26;p7"/>
          <p:cNvSpPr txBox="1">
            <a:spLocks noGrp="1"/>
          </p:cNvSpPr>
          <p:nvPr>
            <p:ph type="sldNum" idx="12"/>
          </p:nvPr>
        </p:nvSpPr>
        <p:spPr>
          <a:xfrm>
            <a:off x="9257989" y="6515100"/>
            <a:ext cx="2540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Google Shape;20;p6">
            <a:extLst>
              <a:ext uri="{FF2B5EF4-FFF2-40B4-BE49-F238E27FC236}">
                <a16:creationId xmlns:a16="http://schemas.microsoft.com/office/drawing/2014/main" id="{649CD5BD-6658-2811-6E5E-A52F5EFFB989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165600" y="6515100"/>
            <a:ext cx="7112000" cy="24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accent6">
                    <a:lumMod val="90000"/>
                  </a:schemeClr>
                </a:solidFill>
                <a:latin typeface="+mn-lt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466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Heading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"/>
          <p:cNvSpPr/>
          <p:nvPr/>
        </p:nvSpPr>
        <p:spPr>
          <a:xfrm>
            <a:off x="0" y="6502860"/>
            <a:ext cx="12192000" cy="359267"/>
          </a:xfrm>
          <a:prstGeom prst="rect">
            <a:avLst/>
          </a:prstGeom>
          <a:solidFill>
            <a:srgbClr val="323234"/>
          </a:solidFill>
          <a:ln w="12700">
            <a:miter lim="400000"/>
          </a:ln>
        </p:spPr>
        <p:txBody>
          <a:bodyPr tIns="34290" bIns="34290" anchor="ctr"/>
          <a:lstStyle/>
          <a:p>
            <a:pPr>
              <a:spcBef>
                <a:spcPts val="0"/>
              </a:spcBef>
              <a:defRPr sz="2400">
                <a:solidFill>
                  <a:srgbClr val="000000"/>
                </a:solidFill>
                <a:latin typeface="+mj-lt"/>
                <a:ea typeface="+mj-ea"/>
                <a:cs typeface="+mj-cs"/>
                <a:sym typeface="Arial"/>
              </a:defRPr>
            </a:pPr>
            <a:endParaRPr sz="900" dirty="0"/>
          </a:p>
        </p:txBody>
      </p:sp>
      <p:sp>
        <p:nvSpPr>
          <p:cNvPr id="33" name="Google Shape;13;p30"/>
          <p:cNvSpPr txBox="1"/>
          <p:nvPr/>
        </p:nvSpPr>
        <p:spPr>
          <a:xfrm>
            <a:off x="355237" y="6615520"/>
            <a:ext cx="5483557" cy="92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spcBef>
                <a:spcPts val="0"/>
              </a:spcBef>
              <a:defRPr sz="1600" spc="80">
                <a:solidFill>
                  <a:srgbClr val="FFFFFF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rPr sz="600" spc="60" dirty="0">
                <a:solidFill>
                  <a:schemeClr val="tx1">
                    <a:lumMod val="10000"/>
                    <a:lumOff val="90000"/>
                  </a:schemeClr>
                </a:solidFill>
              </a:rPr>
              <a:t>RENEWCAPITAL.COM</a:t>
            </a:r>
            <a:r>
              <a:rPr sz="600" dirty="0">
                <a:solidFill>
                  <a:schemeClr val="tx1">
                    <a:lumMod val="10000"/>
                    <a:lumOff val="90000"/>
                  </a:schemeClr>
                </a:solidFill>
              </a:rPr>
              <a:t>  |  </a:t>
            </a:r>
            <a:r>
              <a:rPr sz="600" dirty="0">
                <a:solidFill>
                  <a:schemeClr val="tx1">
                    <a:lumMod val="10000"/>
                    <a:lumOff val="9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renew@renewstrategies.com</a:t>
            </a:r>
          </a:p>
        </p:txBody>
      </p:sp>
      <p:sp>
        <p:nvSpPr>
          <p:cNvPr id="3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70219" y="6623740"/>
            <a:ext cx="126644" cy="139701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5" name="Title Text"/>
          <p:cNvSpPr txBox="1">
            <a:spLocks noGrp="1"/>
          </p:cNvSpPr>
          <p:nvPr>
            <p:ph type="title"/>
          </p:nvPr>
        </p:nvSpPr>
        <p:spPr>
          <a:xfrm>
            <a:off x="457201" y="457200"/>
            <a:ext cx="3044993" cy="536424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675" cap="all" spc="113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36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0070" y="360262"/>
            <a:ext cx="1151913" cy="400450"/>
          </a:xfrm>
          <a:prstGeom prst="rect">
            <a:avLst/>
          </a:prstGeom>
          <a:ln w="12700">
            <a:miter lim="400000"/>
          </a:ln>
        </p:spPr>
      </p:pic>
      <p:sp>
        <p:nvSpPr>
          <p:cNvPr id="37" name="Large heading her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57200" y="1143001"/>
            <a:ext cx="5727491" cy="37394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ClrTx/>
              <a:buSzTx/>
              <a:buFontTx/>
              <a:buNone/>
              <a:defRPr sz="2700" b="0" i="0" kern="2400" spc="-56" baseline="0">
                <a:solidFill>
                  <a:srgbClr val="323234"/>
                </a:solidFill>
                <a:latin typeface="Franklin Gothic Demi" panose="020B0603020102020204" pitchFamily="34" charset="0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Large heading here</a:t>
            </a:r>
          </a:p>
        </p:txBody>
      </p:sp>
    </p:spTree>
    <p:extLst>
      <p:ext uri="{BB962C8B-B14F-4D97-AF65-F5344CB8AC3E}">
        <p14:creationId xmlns:p14="http://schemas.microsoft.com/office/powerpoint/2010/main" val="38538702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102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30316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userDrawn="1">
  <p:cSld name="Title Slide"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0;p5">
            <a:extLst>
              <a:ext uri="{FF2B5EF4-FFF2-40B4-BE49-F238E27FC236}">
                <a16:creationId xmlns:a16="http://schemas.microsoft.com/office/drawing/2014/main" id="{24BC0DD3-A1C0-DA32-253F-BB0DE1CF5068}"/>
              </a:ext>
            </a:extLst>
          </p:cNvPr>
          <p:cNvSpPr/>
          <p:nvPr userDrawn="1"/>
        </p:nvSpPr>
        <p:spPr>
          <a:xfrm>
            <a:off x="0" y="6436560"/>
            <a:ext cx="12192000" cy="420956"/>
          </a:xfrm>
          <a:prstGeom prst="rect">
            <a:avLst/>
          </a:prstGeom>
          <a:solidFill>
            <a:srgbClr val="4D4D4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16;p5">
            <a:extLst>
              <a:ext uri="{FF2B5EF4-FFF2-40B4-BE49-F238E27FC236}">
                <a16:creationId xmlns:a16="http://schemas.microsoft.com/office/drawing/2014/main" id="{BD1C9942-B800-269B-6549-A3CD5C1362D0}"/>
              </a:ext>
            </a:extLst>
          </p:cNvPr>
          <p:cNvSpPr txBox="1"/>
          <p:nvPr userDrawn="1"/>
        </p:nvSpPr>
        <p:spPr>
          <a:xfrm>
            <a:off x="351523" y="6515100"/>
            <a:ext cx="7112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 dirty="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rPr>
              <a:t>Proprietary and Confidential to Renew Capital</a:t>
            </a:r>
            <a:endParaRPr sz="900" b="0" i="0" u="none" strike="noStrike" cap="none" dirty="0">
              <a:solidFill>
                <a:srgbClr val="B3B3B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6"/>
          <p:cNvSpPr txBox="1">
            <a:spLocks noGrp="1"/>
          </p:cNvSpPr>
          <p:nvPr>
            <p:ph type="ctrTitle"/>
          </p:nvPr>
        </p:nvSpPr>
        <p:spPr>
          <a:xfrm>
            <a:off x="914400" y="2386361"/>
            <a:ext cx="10363200" cy="1706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>
                <a:solidFill>
                  <a:srgbClr val="323234"/>
                </a:solidFill>
                <a:latin typeface="Franklin Gothic Demi" panose="020B0603020102020204" pitchFamily="34" charset="0"/>
                <a:ea typeface="Open Sans"/>
                <a:cs typeface="Open Sans"/>
                <a:sym typeface="Open Sans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9" name="Google Shape;19;p6"/>
          <p:cNvSpPr txBox="1">
            <a:spLocks noGrp="1"/>
          </p:cNvSpPr>
          <p:nvPr>
            <p:ph type="dt" idx="10"/>
          </p:nvPr>
        </p:nvSpPr>
        <p:spPr>
          <a:xfrm>
            <a:off x="1077951" y="5993868"/>
            <a:ext cx="2540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20" name="Google Shape;20;p6"/>
          <p:cNvSpPr txBox="1">
            <a:spLocks noGrp="1"/>
          </p:cNvSpPr>
          <p:nvPr>
            <p:ph type="ftr" idx="11"/>
          </p:nvPr>
        </p:nvSpPr>
        <p:spPr>
          <a:xfrm>
            <a:off x="4165600" y="6515100"/>
            <a:ext cx="7112000" cy="24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accent6">
                    <a:lumMod val="90000"/>
                  </a:schemeClr>
                </a:solidFill>
                <a:latin typeface="+mn-lt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21" name="Google Shape;21;p6"/>
          <p:cNvSpPr txBox="1">
            <a:spLocks noGrp="1"/>
          </p:cNvSpPr>
          <p:nvPr>
            <p:ph type="sldNum" idx="12"/>
          </p:nvPr>
        </p:nvSpPr>
        <p:spPr>
          <a:xfrm>
            <a:off x="9240644" y="6515100"/>
            <a:ext cx="2540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FFABDE3B-B321-13E0-9158-784241ACA8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05832" y="756337"/>
            <a:ext cx="3071769" cy="800900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5BFCA8F-D3CF-0C95-E143-306C612FF2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400" y="4129096"/>
            <a:ext cx="5731933" cy="1178884"/>
          </a:xfrm>
          <a:prstGeom prst="rect">
            <a:avLst/>
          </a:prstGeom>
        </p:spPr>
        <p:txBody>
          <a:bodyPr/>
          <a:lstStyle>
            <a:lvl1pPr marL="50800" indent="0">
              <a:lnSpc>
                <a:spcPct val="100000"/>
              </a:lnSpc>
              <a:buClr>
                <a:srgbClr val="323234"/>
              </a:buClr>
              <a:buFont typeface="Wingdings" pitchFamily="2" charset="2"/>
              <a:buNone/>
              <a:defRPr sz="1800" b="0" i="1">
                <a:solidFill>
                  <a:srgbClr val="323234"/>
                </a:solidFill>
                <a:latin typeface="Franklin Gothic Book" panose="020B0503020102020204" pitchFamily="34" charset="0"/>
              </a:defRPr>
            </a:lvl1pPr>
            <a:lvl2pPr marL="914400" indent="-381000">
              <a:buClr>
                <a:srgbClr val="323234"/>
              </a:buClr>
              <a:buFont typeface="Wingdings" pitchFamily="2" charset="2"/>
              <a:buChar char="§"/>
              <a:defRPr>
                <a:solidFill>
                  <a:srgbClr val="323234"/>
                </a:solidFill>
              </a:defRPr>
            </a:lvl2pPr>
            <a:lvl3pPr marL="1371600" indent="-355600">
              <a:buClr>
                <a:srgbClr val="323234"/>
              </a:buClr>
              <a:buFont typeface="Wingdings" pitchFamily="2" charset="2"/>
              <a:buChar char="§"/>
              <a:defRPr>
                <a:solidFill>
                  <a:srgbClr val="323234"/>
                </a:solidFill>
              </a:defRPr>
            </a:lvl3pPr>
            <a:lvl4pPr marL="1828800" indent="-342900">
              <a:buClr>
                <a:srgbClr val="323234"/>
              </a:buClr>
              <a:buFont typeface="Wingdings" pitchFamily="2" charset="2"/>
              <a:buChar char="§"/>
              <a:defRPr>
                <a:solidFill>
                  <a:srgbClr val="323234"/>
                </a:solidFill>
              </a:defRPr>
            </a:lvl4pPr>
            <a:lvl5pPr marL="2286000" indent="-342900">
              <a:buClr>
                <a:srgbClr val="323234"/>
              </a:buClr>
              <a:buFont typeface="Wingdings" pitchFamily="2" charset="2"/>
              <a:buChar char="§"/>
              <a:defRPr>
                <a:solidFill>
                  <a:srgbClr val="323234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0866097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title"/>
          </p:nvPr>
        </p:nvSpPr>
        <p:spPr>
          <a:xfrm>
            <a:off x="550127" y="304800"/>
            <a:ext cx="9129132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>
                <a:solidFill>
                  <a:srgbClr val="323234"/>
                </a:solidFill>
                <a:latin typeface="Franklin Gothic Demi" panose="020B0603020102020204" pitchFamily="34" charset="0"/>
                <a:ea typeface="Open Sans"/>
                <a:cs typeface="Open Sans"/>
                <a:sym typeface="Open Sans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1"/>
          </p:nvPr>
        </p:nvSpPr>
        <p:spPr>
          <a:xfrm>
            <a:off x="550127" y="1371600"/>
            <a:ext cx="11076879" cy="47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323234"/>
              </a:buClr>
              <a:buSzPts val="2800"/>
              <a:buFont typeface="Wingdings" pitchFamily="2" charset="2"/>
              <a:buChar char="§"/>
              <a:defRPr sz="2400">
                <a:solidFill>
                  <a:srgbClr val="323234"/>
                </a:solidFill>
                <a:latin typeface="+mn-lt"/>
              </a:defRPr>
            </a:lvl1pPr>
            <a:lvl2pPr marL="914400" lvl="1" indent="-3810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F8571"/>
              </a:buClr>
              <a:buSzPts val="2400"/>
              <a:buFont typeface="Arial"/>
              <a:buChar char="–"/>
              <a:defRPr/>
            </a:lvl2pPr>
            <a:lvl3pPr marL="1371600" lvl="2" indent="-355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F8571"/>
              </a:buClr>
              <a:buSzPts val="2000"/>
              <a:buFont typeface="Arial"/>
              <a:buChar char="•"/>
              <a:defRPr/>
            </a:lvl3pPr>
            <a:lvl4pPr marL="1828800" lvl="3" indent="-3429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F8571"/>
              </a:buClr>
              <a:buSzPts val="1800"/>
              <a:buFont typeface="Arial"/>
              <a:buChar char="–"/>
              <a:defRPr/>
            </a:lvl4pPr>
            <a:lvl5pPr marL="2286000" lvl="4" indent="-3429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F8571"/>
              </a:buClr>
              <a:buSzPts val="1800"/>
              <a:buFont typeface="Arial"/>
              <a:buChar char="»"/>
              <a:defRPr/>
            </a:lvl5pPr>
            <a:lvl6pPr marL="2743200" lvl="5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 dirty="0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9250556" y="6515100"/>
            <a:ext cx="2540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20;p6">
            <a:extLst>
              <a:ext uri="{FF2B5EF4-FFF2-40B4-BE49-F238E27FC236}">
                <a16:creationId xmlns:a16="http://schemas.microsoft.com/office/drawing/2014/main" id="{D1E897C0-46B6-67DF-FB0E-6C289A8486E8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165600" y="6515100"/>
            <a:ext cx="7112000" cy="24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accent6">
                    <a:lumMod val="90000"/>
                  </a:schemeClr>
                </a:solidFill>
                <a:latin typeface="+mn-lt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360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Section 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cap="none">
                <a:solidFill>
                  <a:srgbClr val="323234"/>
                </a:solidFill>
                <a:latin typeface="+mj-l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6" name="Google Shape;36;p10"/>
          <p:cNvSpPr txBox="1">
            <a:spLocks noGrp="1"/>
          </p:cNvSpPr>
          <p:nvPr>
            <p:ph type="sldNum" idx="12"/>
          </p:nvPr>
        </p:nvSpPr>
        <p:spPr>
          <a:xfrm>
            <a:off x="9257991" y="6515100"/>
            <a:ext cx="2540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Google Shape;20;p6">
            <a:extLst>
              <a:ext uri="{FF2B5EF4-FFF2-40B4-BE49-F238E27FC236}">
                <a16:creationId xmlns:a16="http://schemas.microsoft.com/office/drawing/2014/main" id="{ADCA24E4-2246-13D2-AA6F-29D9E65CBDB2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165600" y="6515100"/>
            <a:ext cx="7112000" cy="24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accent6">
                    <a:lumMod val="90000"/>
                  </a:schemeClr>
                </a:solidFill>
                <a:latin typeface="+mn-lt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476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2"/>
          <p:cNvSpPr txBox="1">
            <a:spLocks noGrp="1"/>
          </p:cNvSpPr>
          <p:nvPr>
            <p:ph type="body" idx="1"/>
          </p:nvPr>
        </p:nvSpPr>
        <p:spPr>
          <a:xfrm>
            <a:off x="609600" y="1219200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2400"/>
              <a:buFont typeface="Arial"/>
              <a:buNone/>
              <a:defRPr sz="2400" b="1">
                <a:solidFill>
                  <a:srgbClr val="4D4D4F"/>
                </a:solidFill>
                <a:latin typeface="+mj-lt"/>
              </a:defRPr>
            </a:lvl1pPr>
            <a:lvl2pPr marL="914400" lvl="1" indent="-228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2"/>
          </p:nvPr>
        </p:nvSpPr>
        <p:spPr>
          <a:xfrm>
            <a:off x="609600" y="1981201"/>
            <a:ext cx="5386917" cy="4144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2400"/>
              <a:buFont typeface="Arial"/>
              <a:buChar char="•"/>
              <a:defRPr sz="2400">
                <a:solidFill>
                  <a:srgbClr val="323234"/>
                </a:solidFill>
                <a:latin typeface="+mn-lt"/>
              </a:defRPr>
            </a:lvl1pPr>
            <a:lvl2pPr marL="914400" lvl="1" indent="-355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 dirty="0"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3"/>
          </p:nvPr>
        </p:nvSpPr>
        <p:spPr>
          <a:xfrm>
            <a:off x="6193368" y="1219200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2400"/>
              <a:buFont typeface="Arial"/>
              <a:buNone/>
              <a:defRPr sz="2400" b="1">
                <a:solidFill>
                  <a:srgbClr val="4D4D4F"/>
                </a:solidFill>
                <a:latin typeface="+mj-lt"/>
              </a:defRPr>
            </a:lvl1pPr>
            <a:lvl2pPr marL="914400" lvl="1" indent="-228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6" name="Google Shape;46;p12"/>
          <p:cNvSpPr txBox="1">
            <a:spLocks noGrp="1"/>
          </p:cNvSpPr>
          <p:nvPr>
            <p:ph type="body" idx="4"/>
          </p:nvPr>
        </p:nvSpPr>
        <p:spPr>
          <a:xfrm>
            <a:off x="6193368" y="1981201"/>
            <a:ext cx="5389033" cy="4144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2400"/>
              <a:buFont typeface="Arial"/>
              <a:buChar char="•"/>
              <a:defRPr sz="2400">
                <a:solidFill>
                  <a:srgbClr val="323234"/>
                </a:solidFill>
                <a:latin typeface="+mn-lt"/>
              </a:defRPr>
            </a:lvl1pPr>
            <a:lvl2pPr marL="914400" lvl="1" indent="-3556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2000"/>
              <a:buFont typeface="Arial"/>
              <a:buChar char="–"/>
              <a:defRPr sz="2000"/>
            </a:lvl2pPr>
            <a:lvl3pPr marL="1371600" lvl="2" indent="-3429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1800"/>
              <a:buFont typeface="Arial"/>
              <a:buChar char="•"/>
              <a:defRPr sz="1800"/>
            </a:lvl3pPr>
            <a:lvl4pPr marL="1828800" lvl="3" indent="-3302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1600"/>
              <a:buFont typeface="Arial"/>
              <a:buChar char="–"/>
              <a:defRPr sz="1600"/>
            </a:lvl4pPr>
            <a:lvl5pPr marL="2286000" lvl="4" indent="-33020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857363"/>
              </a:buClr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>
            <a:endParaRPr dirty="0"/>
          </a:p>
        </p:txBody>
      </p:sp>
      <p:sp>
        <p:nvSpPr>
          <p:cNvPr id="47" name="Google Shape;47;p12"/>
          <p:cNvSpPr txBox="1">
            <a:spLocks noGrp="1"/>
          </p:cNvSpPr>
          <p:nvPr>
            <p:ph type="title"/>
          </p:nvPr>
        </p:nvSpPr>
        <p:spPr>
          <a:xfrm>
            <a:off x="609601" y="304800"/>
            <a:ext cx="9039921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200" b="1" i="0">
                <a:solidFill>
                  <a:srgbClr val="323234"/>
                </a:solidFill>
                <a:latin typeface="Franklin Gothic Demi" panose="020B0603020102020204" pitchFamily="34" charset="0"/>
                <a:ea typeface="Open Sans"/>
                <a:cs typeface="Open Sans"/>
                <a:sym typeface="Open Sans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9257991" y="6515100"/>
            <a:ext cx="2540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buNone/>
              <a:defRPr sz="120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Google Shape;20;p6">
            <a:extLst>
              <a:ext uri="{FF2B5EF4-FFF2-40B4-BE49-F238E27FC236}">
                <a16:creationId xmlns:a16="http://schemas.microsoft.com/office/drawing/2014/main" id="{CF1E992B-D771-C86E-2BF5-A9F8F78BE2F9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165600" y="6515100"/>
            <a:ext cx="7112000" cy="24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accent6">
                    <a:lumMod val="90000"/>
                  </a:schemeClr>
                </a:solidFill>
                <a:latin typeface="+mn-lt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547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/>
          <p:nvPr userDrawn="1"/>
        </p:nvSpPr>
        <p:spPr>
          <a:xfrm>
            <a:off x="0" y="6436560"/>
            <a:ext cx="12192000" cy="420956"/>
          </a:xfrm>
          <a:prstGeom prst="rect">
            <a:avLst/>
          </a:prstGeom>
          <a:solidFill>
            <a:srgbClr val="4D4D4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5"/>
          <p:cNvSpPr txBox="1">
            <a:spLocks noGrp="1"/>
          </p:cNvSpPr>
          <p:nvPr>
            <p:ph type="sldNum" idx="12"/>
          </p:nvPr>
        </p:nvSpPr>
        <p:spPr>
          <a:xfrm>
            <a:off x="9347197" y="6515100"/>
            <a:ext cx="2540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Google Shape;16;p5"/>
          <p:cNvSpPr txBox="1"/>
          <p:nvPr/>
        </p:nvSpPr>
        <p:spPr>
          <a:xfrm>
            <a:off x="351523" y="6515100"/>
            <a:ext cx="7112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 dirty="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rPr>
              <a:t>Proprietary and Confidential to Renew Capital</a:t>
            </a:r>
            <a:endParaRPr sz="900" b="0" i="0" u="none" strike="noStrike" cap="none" dirty="0">
              <a:solidFill>
                <a:srgbClr val="B3B3B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AA354D30-90BB-7AF9-F84F-736DE2582A06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830137" y="304801"/>
            <a:ext cx="1923248" cy="501447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Google Shape;20;p6">
            <a:extLst>
              <a:ext uri="{FF2B5EF4-FFF2-40B4-BE49-F238E27FC236}">
                <a16:creationId xmlns:a16="http://schemas.microsoft.com/office/drawing/2014/main" id="{95DC46A5-489A-5A72-D618-D99ED1254FC4}"/>
              </a:ext>
            </a:extLst>
          </p:cNvPr>
          <p:cNvSpPr txBox="1">
            <a:spLocks noGrp="1"/>
          </p:cNvSpPr>
          <p:nvPr>
            <p:ph type="ftr" idx="3"/>
          </p:nvPr>
        </p:nvSpPr>
        <p:spPr>
          <a:xfrm>
            <a:off x="4165600" y="6515100"/>
            <a:ext cx="7112000" cy="24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accent6">
                    <a:lumMod val="90000"/>
                  </a:schemeClr>
                </a:solidFill>
                <a:latin typeface="+mn-lt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37361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7" r:id="rId1"/>
    <p:sldLayoutId id="2147483689" r:id="rId2"/>
    <p:sldLayoutId id="2147483690" r:id="rId3"/>
    <p:sldLayoutId id="2147483691" r:id="rId4"/>
    <p:sldLayoutId id="2147483692" r:id="rId5"/>
    <p:sldLayoutId id="2147483693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323234"/>
          </a:solidFill>
          <a:latin typeface="+mj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50800" marR="0" lvl="0" indent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Wingdings" pitchFamily="2" charset="2"/>
        <a:buNone/>
        <a:defRPr sz="1400" b="0" i="0" u="none" strike="noStrike" cap="none">
          <a:solidFill>
            <a:srgbClr val="323234"/>
          </a:solidFill>
          <a:latin typeface="+mn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/>
          <p:nvPr userDrawn="1"/>
        </p:nvSpPr>
        <p:spPr>
          <a:xfrm>
            <a:off x="0" y="6436560"/>
            <a:ext cx="12192000" cy="420956"/>
          </a:xfrm>
          <a:prstGeom prst="rect">
            <a:avLst/>
          </a:prstGeom>
          <a:solidFill>
            <a:srgbClr val="4D4D4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5"/>
          <p:cNvSpPr txBox="1">
            <a:spLocks noGrp="1"/>
          </p:cNvSpPr>
          <p:nvPr>
            <p:ph type="sldNum" idx="12"/>
          </p:nvPr>
        </p:nvSpPr>
        <p:spPr>
          <a:xfrm>
            <a:off x="9347197" y="6515100"/>
            <a:ext cx="2540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Google Shape;16;p5"/>
          <p:cNvSpPr txBox="1"/>
          <p:nvPr/>
        </p:nvSpPr>
        <p:spPr>
          <a:xfrm>
            <a:off x="351523" y="6515100"/>
            <a:ext cx="7112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 dirty="0">
                <a:solidFill>
                  <a:srgbClr val="B3B3B3"/>
                </a:solidFill>
                <a:latin typeface="Arial"/>
                <a:ea typeface="Arial"/>
                <a:cs typeface="Arial"/>
                <a:sym typeface="Arial"/>
              </a:rPr>
              <a:t>Proprietary and Confidential to Renew Capital</a:t>
            </a:r>
            <a:endParaRPr sz="900" b="0" i="0" u="none" strike="noStrike" cap="none" dirty="0">
              <a:solidFill>
                <a:srgbClr val="B3B3B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AA354D30-90BB-7AF9-F84F-736DE2582A0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830137" y="304801"/>
            <a:ext cx="1923248" cy="501447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Google Shape;20;p6">
            <a:extLst>
              <a:ext uri="{FF2B5EF4-FFF2-40B4-BE49-F238E27FC236}">
                <a16:creationId xmlns:a16="http://schemas.microsoft.com/office/drawing/2014/main" id="{95DC46A5-489A-5A72-D618-D99ED1254FC4}"/>
              </a:ext>
            </a:extLst>
          </p:cNvPr>
          <p:cNvSpPr txBox="1">
            <a:spLocks noGrp="1"/>
          </p:cNvSpPr>
          <p:nvPr>
            <p:ph type="ftr" idx="3"/>
          </p:nvPr>
        </p:nvSpPr>
        <p:spPr>
          <a:xfrm>
            <a:off x="4165600" y="6515100"/>
            <a:ext cx="7112000" cy="24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b="0" i="0" u="none" strike="noStrike" cap="none">
                <a:solidFill>
                  <a:schemeClr val="accent6">
                    <a:lumMod val="90000"/>
                  </a:schemeClr>
                </a:solidFill>
                <a:latin typeface="+mn-lt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5459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6" r:id="rId1"/>
    <p:sldLayoutId id="2147483698" r:id="rId2"/>
    <p:sldLayoutId id="2147483699" r:id="rId3"/>
    <p:sldLayoutId id="2147483700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323234"/>
          </a:solidFill>
          <a:latin typeface="+mj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50800" marR="0" lvl="0" indent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Wingdings" pitchFamily="2" charset="2"/>
        <a:buNone/>
        <a:defRPr sz="1400" b="0" i="0" u="none" strike="noStrike" cap="none">
          <a:solidFill>
            <a:srgbClr val="323234"/>
          </a:solidFill>
          <a:latin typeface="+mn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oogle Shape;53;p1" descr="Imag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40705" y="2713768"/>
            <a:ext cx="4114800" cy="1430464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"/>
          <p:cNvSpPr txBox="1">
            <a:spLocks noGrp="1"/>
          </p:cNvSpPr>
          <p:nvPr>
            <p:ph type="title"/>
          </p:nvPr>
        </p:nvSpPr>
        <p:spPr>
          <a:xfrm>
            <a:off x="9147175" y="5870575"/>
            <a:ext cx="3044825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buSzPts val="1800"/>
            </a:pPr>
            <a:r>
              <a:rPr lang="en-US" sz="900" dirty="0">
                <a:solidFill>
                  <a:srgbClr val="FDF6F2"/>
                </a:solidFill>
                <a:latin typeface="Avenir"/>
                <a:ea typeface="Avenir"/>
                <a:cs typeface="Avenir"/>
                <a:sym typeface="Avenir"/>
              </a:rPr>
              <a:t>RENEW CAPITAL MANAGEMENT </a:t>
            </a:r>
            <a:endParaRPr sz="900" dirty="0">
              <a:solidFill>
                <a:srgbClr val="FDF6F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cxnSp>
        <p:nvCxnSpPr>
          <p:cNvPr id="56" name="Google Shape;56;p1"/>
          <p:cNvCxnSpPr/>
          <p:nvPr/>
        </p:nvCxnSpPr>
        <p:spPr>
          <a:xfrm rot="10800000">
            <a:off x="6436952" y="6139161"/>
            <a:ext cx="5311005" cy="0"/>
          </a:xfrm>
          <a:prstGeom prst="straightConnector1">
            <a:avLst/>
          </a:prstGeom>
          <a:noFill/>
          <a:ln w="25400" cap="flat" cmpd="sng">
            <a:solidFill>
              <a:srgbClr val="EC6D3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7" name="Google Shape;57;p1"/>
          <p:cNvSpPr txBox="1"/>
          <p:nvPr/>
        </p:nvSpPr>
        <p:spPr>
          <a:xfrm>
            <a:off x="6331993" y="2831476"/>
            <a:ext cx="4575493" cy="1760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13" tIns="22850" rIns="45713" bIns="22850" anchor="t" anchorCtr="0">
            <a:noAutofit/>
          </a:bodyPr>
          <a:lstStyle/>
          <a:p>
            <a:pPr marL="476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ibre Franklin Medium"/>
                <a:ea typeface="Libre Franklin Medium"/>
                <a:cs typeface="Libre Franklin Medium"/>
                <a:sym typeface="Libre Franklin Medium"/>
              </a:rPr>
              <a:t>SPRINT</a:t>
            </a:r>
            <a:endParaRPr kumimoji="0" sz="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476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ibre Franklin Medium"/>
              <a:ea typeface="Libre Franklin Medium"/>
              <a:cs typeface="Libre Franklin Medium"/>
              <a:sym typeface="Libre Franklin Medium"/>
            </a:endParaRPr>
          </a:p>
          <a:p>
            <a:pPr marL="476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ibre Franklin Medium"/>
                <a:ea typeface="Libre Franklin Medium"/>
                <a:cs typeface="Libre Franklin Medium"/>
                <a:sym typeface="Libre Franklin Medium"/>
              </a:rPr>
              <a:t>Pitch Deck Template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0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rmAutofit/>
          </a:bodyPr>
          <a:lstStyle/>
          <a:p>
            <a:pPr algn="ctr">
              <a:lnSpc>
                <a:spcPct val="90000"/>
              </a:lnSpc>
              <a:buSzPts val="1800"/>
            </a:pPr>
            <a:r>
              <a:rPr lang="en-US">
                <a:solidFill>
                  <a:schemeClr val="lt1"/>
                </a:solidFill>
              </a:rPr>
              <a:t>Pitch Deck Template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90AA533-0A20-2243-8F38-DEFB52EDBC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46525" y="2913969"/>
            <a:ext cx="4298950" cy="1178884"/>
          </a:xfrm>
        </p:spPr>
        <p:txBody>
          <a:bodyPr anchor="ctr"/>
          <a:lstStyle/>
          <a:p>
            <a:pPr marL="66970" algn="ctr"/>
            <a:r>
              <a:rPr lang="en-US" sz="4000" b="1" dirty="0"/>
              <a:t>PITCH TEMPLATE</a:t>
            </a:r>
          </a:p>
          <a:p>
            <a:pPr marL="66970" algn="ctr"/>
            <a:r>
              <a:rPr lang="en-US" sz="4000" b="1" dirty="0"/>
              <a:t>YOUR LOGO</a:t>
            </a:r>
          </a:p>
          <a:p>
            <a:pPr marL="66970" algn="ctr"/>
            <a:r>
              <a:rPr lang="en-US" b="1" dirty="0"/>
              <a:t>TAGLINE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9E740F4-D0CF-0C41-8743-57AA28DB387D}"/>
              </a:ext>
            </a:extLst>
          </p:cNvPr>
          <p:cNvGrpSpPr/>
          <p:nvPr/>
        </p:nvGrpSpPr>
        <p:grpSpPr>
          <a:xfrm>
            <a:off x="1524000" y="-76200"/>
            <a:ext cx="9144000" cy="6587789"/>
            <a:chOff x="0" y="0"/>
            <a:chExt cx="9144000" cy="6587789"/>
          </a:xfrm>
        </p:grpSpPr>
        <p:pic>
          <p:nvPicPr>
            <p:cNvPr id="6" name="Picture 5" descr="A person standing in front of a whiteboard&#10;&#10;Description automatically generated with low confidence">
              <a:extLst>
                <a:ext uri="{FF2B5EF4-FFF2-40B4-BE49-F238E27FC236}">
                  <a16:creationId xmlns:a16="http://schemas.microsoft.com/office/drawing/2014/main" id="{2B02426D-A732-BF43-B7D0-756333FF31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16000"/>
            </a:blip>
            <a:srcRect l="-4746" t="3432" r="29459" b="3045"/>
            <a:stretch/>
          </p:blipFill>
          <p:spPr>
            <a:xfrm>
              <a:off x="1283594" y="76200"/>
              <a:ext cx="7860406" cy="6511589"/>
            </a:xfrm>
            <a:prstGeom prst="rect">
              <a:avLst/>
            </a:prstGeom>
          </p:spPr>
        </p:pic>
        <p:sp>
          <p:nvSpPr>
            <p:cNvPr id="4" name="Pentagon 3">
              <a:extLst>
                <a:ext uri="{FF2B5EF4-FFF2-40B4-BE49-F238E27FC236}">
                  <a16:creationId xmlns:a16="http://schemas.microsoft.com/office/drawing/2014/main" id="{C0430431-FF83-054D-94DB-04D2E3B465FB}"/>
                </a:ext>
              </a:extLst>
            </p:cNvPr>
            <p:cNvSpPr/>
            <p:nvPr/>
          </p:nvSpPr>
          <p:spPr>
            <a:xfrm>
              <a:off x="0" y="0"/>
              <a:ext cx="4027208" cy="6477000"/>
            </a:xfrm>
            <a:prstGeom prst="homePlate">
              <a:avLst>
                <a:gd name="adj" fmla="val 25676"/>
              </a:avLst>
            </a:prstGeom>
            <a:solidFill>
              <a:schemeClr val="bg1"/>
            </a:solidFill>
            <a:ln>
              <a:noFill/>
            </a:ln>
            <a:effectLst>
              <a:outerShdw blurRad="7620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dirty="0">
                <a:solidFill>
                  <a:srgbClr val="FFFFFF"/>
                </a:solidFill>
                <a:latin typeface="Franklin Gothic Book" panose="020B0503020102020204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9394F0-185E-B948-83ED-9D292A07B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2445" y="2430263"/>
            <a:ext cx="3467570" cy="1539160"/>
          </a:xfrm>
        </p:spPr>
        <p:txBody>
          <a:bodyPr>
            <a:normAutofit/>
          </a:bodyPr>
          <a:lstStyle/>
          <a:p>
            <a:pPr algn="ctr"/>
            <a:r>
              <a:rPr lang="en-ET" sz="2800" dirty="0"/>
              <a:t>Slide 1 </a:t>
            </a:r>
            <a:br>
              <a:rPr lang="en-ET" sz="2800" dirty="0"/>
            </a:br>
            <a:r>
              <a:rPr lang="en-ET" sz="2800" b="0" dirty="0"/>
              <a:t>Strong Opening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5754BF-20B1-6D40-AB37-E2C6535E703C}"/>
              </a:ext>
            </a:extLst>
          </p:cNvPr>
          <p:cNvSpPr txBox="1"/>
          <p:nvPr/>
        </p:nvSpPr>
        <p:spPr>
          <a:xfrm>
            <a:off x="5410201" y="2461639"/>
            <a:ext cx="5065033" cy="21190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 algn="just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</a:rPr>
              <a:t>A powerful story</a:t>
            </a:r>
          </a:p>
          <a:p>
            <a:pPr marL="742950" lvl="1" indent="-285750" algn="just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</a:rPr>
              <a:t>Thought-provoking question</a:t>
            </a:r>
          </a:p>
          <a:p>
            <a:pPr marL="742950" lvl="1" indent="-285750" algn="just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</a:rPr>
              <a:t>A surprising statistic</a:t>
            </a:r>
          </a:p>
          <a:p>
            <a:pPr marL="742950" lvl="1" indent="-285750" algn="just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</a:rPr>
              <a:t>Compelling, memorable, generate interest</a:t>
            </a:r>
          </a:p>
          <a:p>
            <a:pPr marL="742950" lvl="1" indent="-285750" algn="just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Franklin Gothic Book" panose="020B0503020102020204" pitchFamily="34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496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standing in front of a whiteboard&#10;&#10;Description automatically generated with low confidence">
            <a:extLst>
              <a:ext uri="{FF2B5EF4-FFF2-40B4-BE49-F238E27FC236}">
                <a16:creationId xmlns:a16="http://schemas.microsoft.com/office/drawing/2014/main" id="{57D30068-1768-F45C-D112-9FA2A94DEB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6000"/>
          </a:blip>
          <a:srcRect l="-4746" t="3432" r="29459" b="3045"/>
          <a:stretch/>
        </p:blipFill>
        <p:spPr>
          <a:xfrm>
            <a:off x="2807594" y="1"/>
            <a:ext cx="7860406" cy="6511589"/>
          </a:xfrm>
          <a:prstGeom prst="rect">
            <a:avLst/>
          </a:prstGeom>
        </p:spPr>
      </p:pic>
      <p:sp>
        <p:nvSpPr>
          <p:cNvPr id="9" name="Pentagon 8">
            <a:extLst>
              <a:ext uri="{FF2B5EF4-FFF2-40B4-BE49-F238E27FC236}">
                <a16:creationId xmlns:a16="http://schemas.microsoft.com/office/drawing/2014/main" id="{907977D4-FFD9-E6B3-5B90-8020AE30A840}"/>
              </a:ext>
            </a:extLst>
          </p:cNvPr>
          <p:cNvSpPr/>
          <p:nvPr/>
        </p:nvSpPr>
        <p:spPr>
          <a:xfrm>
            <a:off x="1524000" y="-76200"/>
            <a:ext cx="4027208" cy="6477000"/>
          </a:xfrm>
          <a:prstGeom prst="homePlate">
            <a:avLst>
              <a:gd name="adj" fmla="val 25676"/>
            </a:avLst>
          </a:prstGeom>
          <a:solidFill>
            <a:schemeClr val="bg1"/>
          </a:solidFill>
          <a:ln>
            <a:noFill/>
          </a:ln>
          <a:effectLst>
            <a:outerShdw blurRad="7620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latin typeface="Franklin Gothic Book" panose="020B05030201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9394F0-185E-B948-83ED-9D292A07B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438400"/>
            <a:ext cx="3467570" cy="1539160"/>
          </a:xfrm>
        </p:spPr>
        <p:txBody>
          <a:bodyPr>
            <a:normAutofit/>
          </a:bodyPr>
          <a:lstStyle/>
          <a:p>
            <a:pPr algn="ctr"/>
            <a:r>
              <a:rPr lang="en-ET" sz="2800" dirty="0"/>
              <a:t>Slide 2 </a:t>
            </a:r>
            <a:br>
              <a:rPr lang="en-ET" sz="2800" dirty="0"/>
            </a:br>
            <a:r>
              <a:rPr lang="en-ET" sz="2800" b="0" dirty="0"/>
              <a:t>The Problem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5754BF-20B1-6D40-AB37-E2C6535E703C}"/>
              </a:ext>
            </a:extLst>
          </p:cNvPr>
          <p:cNvSpPr txBox="1"/>
          <p:nvPr/>
        </p:nvSpPr>
        <p:spPr>
          <a:xfrm>
            <a:off x="5374368" y="2058032"/>
            <a:ext cx="5065033" cy="2950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 algn="just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</a:rPr>
              <a:t>Compelling problem statement</a:t>
            </a:r>
          </a:p>
          <a:p>
            <a:pPr marL="742950" lvl="1" indent="-285750" algn="just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</a:rPr>
              <a:t>Quantify the customer’s problem</a:t>
            </a:r>
          </a:p>
          <a:p>
            <a:pPr marL="742950" lvl="1" indent="-285750" algn="just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</a:rPr>
              <a:t>Provide context</a:t>
            </a:r>
          </a:p>
          <a:p>
            <a:pPr marL="742950" lvl="1" indent="-285750" algn="just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</a:rPr>
              <a:t>Customer quotes or stories</a:t>
            </a:r>
          </a:p>
          <a:p>
            <a:pPr marL="742950" lvl="1" indent="-285750" algn="just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</a:rPr>
              <a:t>Trends that highlight the growing problem</a:t>
            </a:r>
          </a:p>
          <a:p>
            <a:pPr marL="742950" lvl="1" indent="-285750" algn="just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</a:rPr>
              <a:t>Infographics</a:t>
            </a:r>
          </a:p>
          <a:p>
            <a:pPr marL="742950" lvl="1" indent="-285750" algn="just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Franklin Gothic Book" panose="020B0503020102020204" pitchFamily="34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256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tanding in front of a whiteboard&#10;&#10;Description automatically generated with low confidence">
            <a:extLst>
              <a:ext uri="{FF2B5EF4-FFF2-40B4-BE49-F238E27FC236}">
                <a16:creationId xmlns:a16="http://schemas.microsoft.com/office/drawing/2014/main" id="{47EF5D39-0558-C07C-5A7A-2FC965A307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6000"/>
          </a:blip>
          <a:srcRect l="-4746" t="3432" r="29459" b="3045"/>
          <a:stretch/>
        </p:blipFill>
        <p:spPr>
          <a:xfrm>
            <a:off x="2807594" y="1"/>
            <a:ext cx="7860406" cy="6511589"/>
          </a:xfrm>
          <a:prstGeom prst="rect">
            <a:avLst/>
          </a:prstGeom>
        </p:spPr>
      </p:pic>
      <p:sp>
        <p:nvSpPr>
          <p:cNvPr id="7" name="Pentagon 6">
            <a:extLst>
              <a:ext uri="{FF2B5EF4-FFF2-40B4-BE49-F238E27FC236}">
                <a16:creationId xmlns:a16="http://schemas.microsoft.com/office/drawing/2014/main" id="{3610AB2E-366B-6C7C-0179-96C177195D35}"/>
              </a:ext>
            </a:extLst>
          </p:cNvPr>
          <p:cNvSpPr/>
          <p:nvPr/>
        </p:nvSpPr>
        <p:spPr>
          <a:xfrm>
            <a:off x="1524000" y="-76200"/>
            <a:ext cx="4027208" cy="6477000"/>
          </a:xfrm>
          <a:prstGeom prst="homePlate">
            <a:avLst>
              <a:gd name="adj" fmla="val 25676"/>
            </a:avLst>
          </a:prstGeom>
          <a:solidFill>
            <a:schemeClr val="bg1"/>
          </a:solidFill>
          <a:ln>
            <a:noFill/>
          </a:ln>
          <a:effectLst>
            <a:outerShdw blurRad="7620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latin typeface="Franklin Gothic Book" panose="020B050302010202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5754BF-20B1-6D40-AB37-E2C6535E703C}"/>
              </a:ext>
            </a:extLst>
          </p:cNvPr>
          <p:cNvSpPr txBox="1"/>
          <p:nvPr/>
        </p:nvSpPr>
        <p:spPr>
          <a:xfrm>
            <a:off x="5448771" y="1995279"/>
            <a:ext cx="5065033" cy="2950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</a:rPr>
              <a:t>What your solution is</a:t>
            </a:r>
          </a:p>
          <a:p>
            <a:pPr marL="742950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</a:rPr>
              <a:t>How does it solve the customer’s problem</a:t>
            </a:r>
          </a:p>
          <a:p>
            <a:pPr marL="742950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</a:rPr>
              <a:t>Value proposition</a:t>
            </a:r>
          </a:p>
          <a:p>
            <a:pPr marL="742950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</a:rPr>
              <a:t>Benefits of the solution</a:t>
            </a:r>
          </a:p>
          <a:p>
            <a:pPr marL="742950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</a:rPr>
              <a:t>Development roadmap</a:t>
            </a:r>
          </a:p>
          <a:p>
            <a:pPr marL="742950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</a:rPr>
              <a:t>Use cases</a:t>
            </a:r>
          </a:p>
          <a:p>
            <a:pPr marL="742950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</a:rPr>
              <a:t>Unique features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8091E1B-5DA1-C038-5F2B-2D1E9F9E52BF}"/>
              </a:ext>
            </a:extLst>
          </p:cNvPr>
          <p:cNvSpPr txBox="1">
            <a:spLocks/>
          </p:cNvSpPr>
          <p:nvPr/>
        </p:nvSpPr>
        <p:spPr>
          <a:xfrm>
            <a:off x="1752600" y="2438400"/>
            <a:ext cx="3467570" cy="1539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rgbClr val="323234"/>
                </a:solidFill>
                <a:latin typeface="Franklin Gothic Demi" panose="020B0603020102020204" pitchFamily="34" charset="0"/>
                <a:ea typeface="Open Sans"/>
                <a:cs typeface="Open Sans"/>
                <a:sym typeface="Open Sans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ET" sz="2800" kern="0"/>
              <a:t>Slide </a:t>
            </a:r>
            <a:r>
              <a:rPr lang="en-US" sz="2800" kern="0" dirty="0"/>
              <a:t>3</a:t>
            </a:r>
            <a:r>
              <a:rPr lang="en-ET" sz="2800" kern="0"/>
              <a:t> </a:t>
            </a:r>
            <a:br>
              <a:rPr lang="en-ET" sz="2800" kern="0"/>
            </a:br>
            <a:r>
              <a:rPr lang="en-ET" sz="2800" b="0" kern="0"/>
              <a:t>The </a:t>
            </a:r>
            <a:r>
              <a:rPr lang="en-US" sz="2800" b="0" kern="0" dirty="0"/>
              <a:t>Solution</a:t>
            </a:r>
            <a:endParaRPr lang="en-ET" sz="2800" b="0" kern="0" dirty="0"/>
          </a:p>
        </p:txBody>
      </p:sp>
    </p:spTree>
    <p:extLst>
      <p:ext uri="{BB962C8B-B14F-4D97-AF65-F5344CB8AC3E}">
        <p14:creationId xmlns:p14="http://schemas.microsoft.com/office/powerpoint/2010/main" val="1647473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tanding in front of a whiteboard&#10;&#10;Description automatically generated with low confidence">
            <a:extLst>
              <a:ext uri="{FF2B5EF4-FFF2-40B4-BE49-F238E27FC236}">
                <a16:creationId xmlns:a16="http://schemas.microsoft.com/office/drawing/2014/main" id="{039E8692-9A25-33B7-977F-40BDCD3A19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6000"/>
          </a:blip>
          <a:srcRect l="-4746" t="3432" r="29459" b="3045"/>
          <a:stretch/>
        </p:blipFill>
        <p:spPr>
          <a:xfrm>
            <a:off x="2807594" y="1"/>
            <a:ext cx="7860406" cy="6511589"/>
          </a:xfrm>
          <a:prstGeom prst="rect">
            <a:avLst/>
          </a:prstGeom>
        </p:spPr>
      </p:pic>
      <p:sp>
        <p:nvSpPr>
          <p:cNvPr id="7" name="Pentagon 6">
            <a:extLst>
              <a:ext uri="{FF2B5EF4-FFF2-40B4-BE49-F238E27FC236}">
                <a16:creationId xmlns:a16="http://schemas.microsoft.com/office/drawing/2014/main" id="{56090E6A-666D-7711-2FBA-A8C09DBBC141}"/>
              </a:ext>
            </a:extLst>
          </p:cNvPr>
          <p:cNvSpPr/>
          <p:nvPr/>
        </p:nvSpPr>
        <p:spPr>
          <a:xfrm>
            <a:off x="1524000" y="-76200"/>
            <a:ext cx="4027208" cy="6477000"/>
          </a:xfrm>
          <a:prstGeom prst="homePlate">
            <a:avLst>
              <a:gd name="adj" fmla="val 25676"/>
            </a:avLst>
          </a:prstGeom>
          <a:solidFill>
            <a:schemeClr val="bg1"/>
          </a:solidFill>
          <a:ln>
            <a:noFill/>
          </a:ln>
          <a:effectLst>
            <a:outerShdw blurRad="7620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latin typeface="Franklin Gothic Book" panose="020B050302010202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5754BF-20B1-6D40-AB37-E2C6535E703C}"/>
              </a:ext>
            </a:extLst>
          </p:cNvPr>
          <p:cNvSpPr txBox="1"/>
          <p:nvPr/>
        </p:nvSpPr>
        <p:spPr>
          <a:xfrm>
            <a:off x="5374368" y="1782025"/>
            <a:ext cx="5065033" cy="2947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F"/>
                </a:solidFill>
                <a:latin typeface="Helvetica Neue" panose="02000503000000020004" pitchFamily="2" charset="0"/>
                <a:ea typeface="ＭＳ Ｐゴシック" charset="0"/>
              </a:rPr>
              <a:t>Total addressable market size</a:t>
            </a:r>
          </a:p>
          <a:p>
            <a:pPr marL="742950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F"/>
                </a:solidFill>
                <a:latin typeface="Helvetica Neue" panose="02000503000000020004" pitchFamily="2" charset="0"/>
                <a:ea typeface="ＭＳ Ｐゴシック" charset="0"/>
              </a:rPr>
              <a:t>Market trends</a:t>
            </a:r>
          </a:p>
          <a:p>
            <a:pPr marL="742950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F"/>
                </a:solidFill>
                <a:latin typeface="Helvetica Neue" panose="02000503000000020004" pitchFamily="2" charset="0"/>
                <a:ea typeface="ＭＳ Ｐゴシック" charset="0"/>
              </a:rPr>
              <a:t>Market growth</a:t>
            </a:r>
          </a:p>
          <a:p>
            <a:pPr marL="742950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F"/>
                </a:solidFill>
                <a:latin typeface="Helvetica Neue" panose="02000503000000020004" pitchFamily="2" charset="0"/>
                <a:ea typeface="ＭＳ Ｐゴシック" charset="0"/>
              </a:rPr>
              <a:t>Market segmentation</a:t>
            </a:r>
          </a:p>
          <a:p>
            <a:pPr marL="742950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F"/>
                </a:solidFill>
                <a:latin typeface="Helvetica Neue" panose="02000503000000020004" pitchFamily="2" charset="0"/>
                <a:ea typeface="ＭＳ Ｐゴシック" charset="0"/>
              </a:rPr>
              <a:t>Customer avatar</a:t>
            </a:r>
          </a:p>
          <a:p>
            <a:pPr marL="742950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F"/>
                </a:solidFill>
                <a:latin typeface="Helvetica Neue" panose="02000503000000020004" pitchFamily="2" charset="0"/>
                <a:ea typeface="ＭＳ Ｐゴシック" charset="0"/>
              </a:rPr>
              <a:t>Barriers to entry</a:t>
            </a:r>
          </a:p>
          <a:p>
            <a:pPr marL="742950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F"/>
                </a:solidFill>
                <a:latin typeface="Helvetica Neue" panose="02000503000000020004" pitchFamily="2" charset="0"/>
                <a:ea typeface="ＭＳ Ｐゴシック" charset="0"/>
              </a:rPr>
              <a:t>Competitors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A6D426B-EFEC-457E-C613-7BB8749272CD}"/>
              </a:ext>
            </a:extLst>
          </p:cNvPr>
          <p:cNvSpPr txBox="1">
            <a:spLocks/>
          </p:cNvSpPr>
          <p:nvPr/>
        </p:nvSpPr>
        <p:spPr>
          <a:xfrm>
            <a:off x="1752600" y="2438400"/>
            <a:ext cx="3467570" cy="1539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rgbClr val="323234"/>
                </a:solidFill>
                <a:latin typeface="Franklin Gothic Demi" panose="020B0603020102020204" pitchFamily="34" charset="0"/>
                <a:ea typeface="Open Sans"/>
                <a:cs typeface="Open Sans"/>
                <a:sym typeface="Open Sans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ET" sz="2800" kern="0"/>
              <a:t>Slide </a:t>
            </a:r>
            <a:r>
              <a:rPr lang="en-US" sz="2800" kern="0" dirty="0"/>
              <a:t>4</a:t>
            </a:r>
            <a:r>
              <a:rPr lang="en-ET" sz="2800" kern="0"/>
              <a:t> </a:t>
            </a:r>
            <a:br>
              <a:rPr lang="en-ET" sz="2800" kern="0"/>
            </a:br>
            <a:r>
              <a:rPr lang="en-US" sz="2800" b="0" kern="0" dirty="0"/>
              <a:t>Market &amp; Customer</a:t>
            </a:r>
            <a:endParaRPr lang="en-ET" sz="2800" b="0" kern="0" dirty="0"/>
          </a:p>
        </p:txBody>
      </p:sp>
    </p:spTree>
    <p:extLst>
      <p:ext uri="{BB962C8B-B14F-4D97-AF65-F5344CB8AC3E}">
        <p14:creationId xmlns:p14="http://schemas.microsoft.com/office/powerpoint/2010/main" val="223865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tanding in front of a whiteboard&#10;&#10;Description automatically generated with low confidence">
            <a:extLst>
              <a:ext uri="{FF2B5EF4-FFF2-40B4-BE49-F238E27FC236}">
                <a16:creationId xmlns:a16="http://schemas.microsoft.com/office/drawing/2014/main" id="{2D1E669A-9DB2-EF39-4644-E0E650910C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6000"/>
          </a:blip>
          <a:srcRect l="-4746" t="3432" r="29459" b="3045"/>
          <a:stretch/>
        </p:blipFill>
        <p:spPr>
          <a:xfrm>
            <a:off x="2807594" y="1"/>
            <a:ext cx="7860406" cy="6511589"/>
          </a:xfrm>
          <a:prstGeom prst="rect">
            <a:avLst/>
          </a:prstGeom>
        </p:spPr>
      </p:pic>
      <p:sp>
        <p:nvSpPr>
          <p:cNvPr id="7" name="Pentagon 6">
            <a:extLst>
              <a:ext uri="{FF2B5EF4-FFF2-40B4-BE49-F238E27FC236}">
                <a16:creationId xmlns:a16="http://schemas.microsoft.com/office/drawing/2014/main" id="{87BA8FCA-88D2-8324-4688-6F59C0783D55}"/>
              </a:ext>
            </a:extLst>
          </p:cNvPr>
          <p:cNvSpPr/>
          <p:nvPr/>
        </p:nvSpPr>
        <p:spPr>
          <a:xfrm>
            <a:off x="1524000" y="-76200"/>
            <a:ext cx="4027208" cy="6477000"/>
          </a:xfrm>
          <a:prstGeom prst="homePlate">
            <a:avLst>
              <a:gd name="adj" fmla="val 25676"/>
            </a:avLst>
          </a:prstGeom>
          <a:solidFill>
            <a:schemeClr val="bg1"/>
          </a:solidFill>
          <a:ln>
            <a:noFill/>
          </a:ln>
          <a:effectLst>
            <a:outerShdw blurRad="7620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latin typeface="Franklin Gothic Book" panose="020B05030201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9394F0-185E-B948-83ED-9D292A07B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18" y="2162980"/>
            <a:ext cx="3467570" cy="1539160"/>
          </a:xfrm>
        </p:spPr>
        <p:txBody>
          <a:bodyPr>
            <a:normAutofit/>
          </a:bodyPr>
          <a:lstStyle/>
          <a:p>
            <a:pPr algn="ctr"/>
            <a:r>
              <a:rPr lang="en-ET" sz="2800"/>
              <a:t>Slide </a:t>
            </a:r>
            <a:r>
              <a:rPr lang="en-US" sz="2800" dirty="0"/>
              <a:t>5</a:t>
            </a:r>
            <a:br>
              <a:rPr lang="en-ET" sz="2800"/>
            </a:br>
            <a:r>
              <a:rPr lang="en-US" sz="2800" b="0" dirty="0"/>
              <a:t>Business Model</a:t>
            </a:r>
            <a:endParaRPr lang="en-ET" sz="2800" b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5754BF-20B1-6D40-AB37-E2C6535E703C}"/>
              </a:ext>
            </a:extLst>
          </p:cNvPr>
          <p:cNvSpPr txBox="1"/>
          <p:nvPr/>
        </p:nvSpPr>
        <p:spPr>
          <a:xfrm>
            <a:off x="5410201" y="2162980"/>
            <a:ext cx="5065033" cy="2532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F"/>
                </a:solidFill>
                <a:latin typeface="Helvetica Neue" panose="02000503000000020004" pitchFamily="2" charset="0"/>
                <a:ea typeface="ＭＳ Ｐゴシック" charset="0"/>
              </a:rPr>
              <a:t>How you make money</a:t>
            </a:r>
          </a:p>
          <a:p>
            <a:pPr marL="742950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F"/>
                </a:solidFill>
                <a:latin typeface="Helvetica Neue" panose="02000503000000020004" pitchFamily="2" charset="0"/>
                <a:ea typeface="ＭＳ Ｐゴシック" charset="0"/>
              </a:rPr>
              <a:t>Pricing Model</a:t>
            </a:r>
          </a:p>
          <a:p>
            <a:pPr marL="742950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F"/>
                </a:solidFill>
                <a:latin typeface="Helvetica Neue" panose="02000503000000020004" pitchFamily="2" charset="0"/>
                <a:ea typeface="ＭＳ Ｐゴシック" charset="0"/>
              </a:rPr>
              <a:t>Unit Economics</a:t>
            </a:r>
          </a:p>
          <a:p>
            <a:pPr marL="742950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F"/>
                </a:solidFill>
                <a:latin typeface="Helvetica Neue" panose="02000503000000020004" pitchFamily="2" charset="0"/>
                <a:ea typeface="ＭＳ Ｐゴシック" charset="0"/>
              </a:rPr>
              <a:t>Customer acquisition cost (CAC)</a:t>
            </a:r>
          </a:p>
          <a:p>
            <a:pPr marL="742950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F"/>
                </a:solidFill>
                <a:latin typeface="Helvetica Neue" panose="02000503000000020004" pitchFamily="2" charset="0"/>
                <a:ea typeface="ＭＳ Ｐゴシック" charset="0"/>
              </a:rPr>
              <a:t>Revenue Streams</a:t>
            </a:r>
          </a:p>
          <a:p>
            <a:pPr marL="742950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F"/>
                </a:solidFill>
                <a:latin typeface="Helvetica Neue" panose="02000503000000020004" pitchFamily="2" charset="0"/>
                <a:ea typeface="ＭＳ Ｐゴシック" charset="0"/>
              </a:rPr>
              <a:t>Scalability</a:t>
            </a:r>
          </a:p>
        </p:txBody>
      </p:sp>
    </p:spTree>
    <p:extLst>
      <p:ext uri="{BB962C8B-B14F-4D97-AF65-F5344CB8AC3E}">
        <p14:creationId xmlns:p14="http://schemas.microsoft.com/office/powerpoint/2010/main" val="1094889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standing in front of a whiteboard&#10;&#10;Description automatically generated with low confidence">
            <a:extLst>
              <a:ext uri="{FF2B5EF4-FFF2-40B4-BE49-F238E27FC236}">
                <a16:creationId xmlns:a16="http://schemas.microsoft.com/office/drawing/2014/main" id="{8BC28352-38FE-0D7A-1350-093C77E2A3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6000"/>
          </a:blip>
          <a:srcRect l="-4746" t="3432" r="29459" b="3045"/>
          <a:stretch/>
        </p:blipFill>
        <p:spPr>
          <a:xfrm>
            <a:off x="2807594" y="1"/>
            <a:ext cx="7860406" cy="6511589"/>
          </a:xfrm>
          <a:prstGeom prst="rect">
            <a:avLst/>
          </a:prstGeom>
        </p:spPr>
      </p:pic>
      <p:sp>
        <p:nvSpPr>
          <p:cNvPr id="9" name="Pentagon 8">
            <a:extLst>
              <a:ext uri="{FF2B5EF4-FFF2-40B4-BE49-F238E27FC236}">
                <a16:creationId xmlns:a16="http://schemas.microsoft.com/office/drawing/2014/main" id="{5BA89378-AFB7-F3DA-D8DF-D0A6C9F260FC}"/>
              </a:ext>
            </a:extLst>
          </p:cNvPr>
          <p:cNvSpPr/>
          <p:nvPr/>
        </p:nvSpPr>
        <p:spPr>
          <a:xfrm>
            <a:off x="1524000" y="-76200"/>
            <a:ext cx="4027208" cy="6477000"/>
          </a:xfrm>
          <a:prstGeom prst="homePlate">
            <a:avLst>
              <a:gd name="adj" fmla="val 25676"/>
            </a:avLst>
          </a:prstGeom>
          <a:solidFill>
            <a:schemeClr val="bg1"/>
          </a:solidFill>
          <a:ln>
            <a:noFill/>
          </a:ln>
          <a:effectLst>
            <a:outerShdw blurRad="7620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latin typeface="Franklin Gothic Book" panose="020B05030201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9394F0-185E-B948-83ED-9D292A07B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2445" y="2659420"/>
            <a:ext cx="3006846" cy="1539160"/>
          </a:xfrm>
        </p:spPr>
        <p:txBody>
          <a:bodyPr>
            <a:normAutofit/>
          </a:bodyPr>
          <a:lstStyle/>
          <a:p>
            <a:pPr algn="ctr"/>
            <a:r>
              <a:rPr lang="en-ET" sz="2800"/>
              <a:t>Slide </a:t>
            </a:r>
            <a:r>
              <a:rPr lang="en-US" sz="2800" dirty="0"/>
              <a:t>6</a:t>
            </a:r>
            <a:br>
              <a:rPr lang="en-ET" sz="2800" dirty="0"/>
            </a:br>
            <a:r>
              <a:rPr lang="en-US" sz="2800" dirty="0"/>
              <a:t>Current Traction</a:t>
            </a:r>
            <a:br>
              <a:rPr lang="en-ET" sz="1400" dirty="0"/>
            </a:br>
            <a:endParaRPr lang="en-ET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C9BDAA-52F0-FF3A-DD7E-48E427C320CC}"/>
              </a:ext>
            </a:extLst>
          </p:cNvPr>
          <p:cNvSpPr txBox="1"/>
          <p:nvPr/>
        </p:nvSpPr>
        <p:spPr>
          <a:xfrm>
            <a:off x="5361801" y="2557628"/>
            <a:ext cx="5065033" cy="2116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F"/>
                </a:solidFill>
                <a:latin typeface="Helvetica Neue" panose="02000503000000020004" pitchFamily="2" charset="0"/>
                <a:ea typeface="ＭＳ Ｐゴシック" charset="0"/>
              </a:rPr>
              <a:t>Significant milestones</a:t>
            </a:r>
          </a:p>
          <a:p>
            <a:pPr marL="742950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F"/>
                </a:solidFill>
                <a:latin typeface="Helvetica Neue" panose="02000503000000020004" pitchFamily="2" charset="0"/>
                <a:ea typeface="ＭＳ Ｐゴシック" charset="0"/>
              </a:rPr>
              <a:t>Customer growth and retention</a:t>
            </a:r>
          </a:p>
          <a:p>
            <a:pPr marL="742950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F"/>
                </a:solidFill>
                <a:latin typeface="Helvetica Neue" panose="02000503000000020004" pitchFamily="2" charset="0"/>
                <a:ea typeface="ＭＳ Ｐゴシック" charset="0"/>
              </a:rPr>
              <a:t>Key partnerships</a:t>
            </a:r>
          </a:p>
          <a:p>
            <a:pPr marL="742950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F"/>
                </a:solidFill>
                <a:latin typeface="Helvetica Neue" panose="02000503000000020004" pitchFamily="2" charset="0"/>
                <a:ea typeface="ＭＳ Ｐゴシック" charset="0"/>
              </a:rPr>
              <a:t>Industry specific metrics</a:t>
            </a:r>
          </a:p>
          <a:p>
            <a:pPr marL="742950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D4D4F"/>
                </a:solidFill>
                <a:latin typeface="Helvetica Neue" panose="02000503000000020004" pitchFamily="2" charset="0"/>
                <a:ea typeface="ＭＳ Ｐゴシック" charset="0"/>
              </a:rPr>
              <a:t>Infographic</a:t>
            </a:r>
          </a:p>
        </p:txBody>
      </p:sp>
    </p:spTree>
    <p:extLst>
      <p:ext uri="{BB962C8B-B14F-4D97-AF65-F5344CB8AC3E}">
        <p14:creationId xmlns:p14="http://schemas.microsoft.com/office/powerpoint/2010/main" val="1048371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tanding in front of a whiteboard&#10;&#10;Description automatically generated with low confidence">
            <a:extLst>
              <a:ext uri="{FF2B5EF4-FFF2-40B4-BE49-F238E27FC236}">
                <a16:creationId xmlns:a16="http://schemas.microsoft.com/office/drawing/2014/main" id="{8DB46945-7390-CE9C-CFD7-B90BE59CDF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6000"/>
          </a:blip>
          <a:srcRect l="-4746" t="3432" r="29459" b="3045"/>
          <a:stretch/>
        </p:blipFill>
        <p:spPr>
          <a:xfrm>
            <a:off x="2807594" y="1"/>
            <a:ext cx="7860406" cy="6511589"/>
          </a:xfrm>
          <a:prstGeom prst="rect">
            <a:avLst/>
          </a:prstGeom>
        </p:spPr>
      </p:pic>
      <p:sp>
        <p:nvSpPr>
          <p:cNvPr id="7" name="Pentagon 6">
            <a:extLst>
              <a:ext uri="{FF2B5EF4-FFF2-40B4-BE49-F238E27FC236}">
                <a16:creationId xmlns:a16="http://schemas.microsoft.com/office/drawing/2014/main" id="{47C7BF0F-C9BE-8B83-7F27-91903B9F49F3}"/>
              </a:ext>
            </a:extLst>
          </p:cNvPr>
          <p:cNvSpPr/>
          <p:nvPr/>
        </p:nvSpPr>
        <p:spPr>
          <a:xfrm>
            <a:off x="1524000" y="-76200"/>
            <a:ext cx="4027208" cy="6477000"/>
          </a:xfrm>
          <a:prstGeom prst="homePlate">
            <a:avLst>
              <a:gd name="adj" fmla="val 25676"/>
            </a:avLst>
          </a:prstGeom>
          <a:solidFill>
            <a:schemeClr val="bg1"/>
          </a:solidFill>
          <a:ln>
            <a:noFill/>
          </a:ln>
          <a:effectLst>
            <a:outerShdw blurRad="7620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latin typeface="Franklin Gothic Book" panose="020B05030201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9394F0-185E-B948-83ED-9D292A07B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2445" y="2659420"/>
            <a:ext cx="3006846" cy="1539160"/>
          </a:xfrm>
        </p:spPr>
        <p:txBody>
          <a:bodyPr>
            <a:normAutofit/>
          </a:bodyPr>
          <a:lstStyle/>
          <a:p>
            <a:pPr algn="ctr"/>
            <a:r>
              <a:rPr lang="en-ET" sz="2800"/>
              <a:t>Slide </a:t>
            </a:r>
            <a:r>
              <a:rPr lang="en-US" sz="2800" dirty="0"/>
              <a:t>7 </a:t>
            </a:r>
            <a:br>
              <a:rPr lang="en-US" sz="2800" dirty="0"/>
            </a:br>
            <a:r>
              <a:rPr lang="en-US" sz="2800" dirty="0"/>
              <a:t>Financials</a:t>
            </a:r>
            <a:br>
              <a:rPr lang="en-ET" sz="1400" dirty="0"/>
            </a:br>
            <a:endParaRPr lang="en-ET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5754BF-20B1-6D40-AB37-E2C6535E703C}"/>
              </a:ext>
            </a:extLst>
          </p:cNvPr>
          <p:cNvSpPr txBox="1"/>
          <p:nvPr/>
        </p:nvSpPr>
        <p:spPr>
          <a:xfrm>
            <a:off x="5334001" y="2369479"/>
            <a:ext cx="5065033" cy="2534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</a:rPr>
              <a:t>Historical revenue</a:t>
            </a:r>
          </a:p>
          <a:p>
            <a:pPr marL="742950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</a:rPr>
              <a:t>Revenue growth</a:t>
            </a:r>
          </a:p>
          <a:p>
            <a:pPr marL="742950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</a:rPr>
              <a:t>Projected customer growth </a:t>
            </a:r>
          </a:p>
          <a:p>
            <a:pPr marL="742950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</a:rPr>
              <a:t>Growth potential</a:t>
            </a:r>
          </a:p>
          <a:p>
            <a:pPr marL="742950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</a:rPr>
              <a:t>Financial viability</a:t>
            </a:r>
          </a:p>
          <a:p>
            <a:pPr marL="742950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</a:rPr>
              <a:t>Line / Bar chart</a:t>
            </a:r>
          </a:p>
        </p:txBody>
      </p:sp>
    </p:spTree>
    <p:extLst>
      <p:ext uri="{BB962C8B-B14F-4D97-AF65-F5344CB8AC3E}">
        <p14:creationId xmlns:p14="http://schemas.microsoft.com/office/powerpoint/2010/main" val="565932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tanding in front of a whiteboard&#10;&#10;Description automatically generated with low confidence">
            <a:extLst>
              <a:ext uri="{FF2B5EF4-FFF2-40B4-BE49-F238E27FC236}">
                <a16:creationId xmlns:a16="http://schemas.microsoft.com/office/drawing/2014/main" id="{0856E110-C01D-13B5-E2B4-C3A08EE1DE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6000"/>
          </a:blip>
          <a:srcRect l="-4746" t="3432" r="29459" b="3045"/>
          <a:stretch/>
        </p:blipFill>
        <p:spPr>
          <a:xfrm>
            <a:off x="2807594" y="1"/>
            <a:ext cx="7860406" cy="6511589"/>
          </a:xfrm>
          <a:prstGeom prst="rect">
            <a:avLst/>
          </a:prstGeom>
        </p:spPr>
      </p:pic>
      <p:sp>
        <p:nvSpPr>
          <p:cNvPr id="7" name="Pentagon 6">
            <a:extLst>
              <a:ext uri="{FF2B5EF4-FFF2-40B4-BE49-F238E27FC236}">
                <a16:creationId xmlns:a16="http://schemas.microsoft.com/office/drawing/2014/main" id="{C26A8C2C-F2D2-A081-521D-EC188665EA28}"/>
              </a:ext>
            </a:extLst>
          </p:cNvPr>
          <p:cNvSpPr/>
          <p:nvPr/>
        </p:nvSpPr>
        <p:spPr>
          <a:xfrm>
            <a:off x="1524000" y="-76200"/>
            <a:ext cx="4027208" cy="6477000"/>
          </a:xfrm>
          <a:prstGeom prst="homePlate">
            <a:avLst>
              <a:gd name="adj" fmla="val 25676"/>
            </a:avLst>
          </a:prstGeom>
          <a:solidFill>
            <a:schemeClr val="bg1"/>
          </a:solidFill>
          <a:ln>
            <a:noFill/>
          </a:ln>
          <a:effectLst>
            <a:outerShdw blurRad="7620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latin typeface="Franklin Gothic Book" panose="020B050302010202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5754BF-20B1-6D40-AB37-E2C6535E703C}"/>
              </a:ext>
            </a:extLst>
          </p:cNvPr>
          <p:cNvSpPr txBox="1"/>
          <p:nvPr/>
        </p:nvSpPr>
        <p:spPr>
          <a:xfrm>
            <a:off x="5314523" y="2577229"/>
            <a:ext cx="5065033" cy="1703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</a:rPr>
              <a:t>Capital requirement</a:t>
            </a:r>
          </a:p>
          <a:p>
            <a:pPr marL="742950" lvl="1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</a:rPr>
              <a:t>Allocation of funds</a:t>
            </a:r>
          </a:p>
          <a:p>
            <a:pPr marL="742950" lvl="1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</a:rPr>
              <a:t>Investment structure</a:t>
            </a:r>
          </a:p>
          <a:p>
            <a:pPr marL="742950" lvl="1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Franklin Gothic Book" panose="020B0503020102020204" pitchFamily="34" charset="0"/>
                <a:ea typeface="ＭＳ Ｐゴシック" charset="0"/>
              </a:rPr>
              <a:t>How investment will grow the business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A944593-5A77-88A6-B7D2-3395376D4AA9}"/>
              </a:ext>
            </a:extLst>
          </p:cNvPr>
          <p:cNvSpPr txBox="1">
            <a:spLocks/>
          </p:cNvSpPr>
          <p:nvPr/>
        </p:nvSpPr>
        <p:spPr>
          <a:xfrm>
            <a:off x="1812445" y="2659420"/>
            <a:ext cx="3006846" cy="1539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200" b="1" i="0" u="none" strike="noStrike" cap="none">
                <a:solidFill>
                  <a:srgbClr val="323234"/>
                </a:solidFill>
                <a:latin typeface="Franklin Gothic Demi" panose="020B0603020102020204" pitchFamily="34" charset="0"/>
                <a:ea typeface="Open Sans"/>
                <a:cs typeface="Open Sans"/>
                <a:sym typeface="Open Sans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ET" sz="2800" kern="0"/>
              <a:t>Slide </a:t>
            </a:r>
            <a:r>
              <a:rPr lang="en-US" sz="2800" kern="0" dirty="0"/>
              <a:t>8</a:t>
            </a:r>
            <a:br>
              <a:rPr lang="en-US" sz="2800" kern="0" dirty="0"/>
            </a:br>
            <a:r>
              <a:rPr lang="en-US" sz="2800" kern="0" dirty="0"/>
              <a:t>Investment Ask</a:t>
            </a:r>
            <a:br>
              <a:rPr lang="en-ET" sz="1400" kern="0"/>
            </a:br>
            <a:endParaRPr lang="en-ET" sz="2800" kern="0" dirty="0"/>
          </a:p>
        </p:txBody>
      </p:sp>
    </p:spTree>
    <p:extLst>
      <p:ext uri="{BB962C8B-B14F-4D97-AF65-F5344CB8AC3E}">
        <p14:creationId xmlns:p14="http://schemas.microsoft.com/office/powerpoint/2010/main" val="2942408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tanding in front of a whiteboard&#10;&#10;Description automatically generated with low confidence">
            <a:extLst>
              <a:ext uri="{FF2B5EF4-FFF2-40B4-BE49-F238E27FC236}">
                <a16:creationId xmlns:a16="http://schemas.microsoft.com/office/drawing/2014/main" id="{8E2B8CCD-661D-7BAC-454D-6C811434BA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6000"/>
          </a:blip>
          <a:srcRect l="-4746" t="3432" r="29459" b="3045"/>
          <a:stretch/>
        </p:blipFill>
        <p:spPr>
          <a:xfrm>
            <a:off x="2807594" y="1"/>
            <a:ext cx="7860406" cy="6511589"/>
          </a:xfrm>
          <a:prstGeom prst="rect">
            <a:avLst/>
          </a:prstGeom>
        </p:spPr>
      </p:pic>
      <p:sp>
        <p:nvSpPr>
          <p:cNvPr id="7" name="Pentagon 6">
            <a:extLst>
              <a:ext uri="{FF2B5EF4-FFF2-40B4-BE49-F238E27FC236}">
                <a16:creationId xmlns:a16="http://schemas.microsoft.com/office/drawing/2014/main" id="{DB491ECB-3496-28FD-95EB-81D50617B1B5}"/>
              </a:ext>
            </a:extLst>
          </p:cNvPr>
          <p:cNvSpPr/>
          <p:nvPr/>
        </p:nvSpPr>
        <p:spPr>
          <a:xfrm>
            <a:off x="1524000" y="-76200"/>
            <a:ext cx="4027208" cy="6477000"/>
          </a:xfrm>
          <a:prstGeom prst="homePlate">
            <a:avLst>
              <a:gd name="adj" fmla="val 25676"/>
            </a:avLst>
          </a:prstGeom>
          <a:solidFill>
            <a:schemeClr val="bg1"/>
          </a:solidFill>
          <a:ln>
            <a:noFill/>
          </a:ln>
          <a:effectLst>
            <a:outerShdw blurRad="7620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latin typeface="Franklin Gothic Book" panose="020B05030201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9394F0-185E-B948-83ED-9D292A07B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2445" y="2286000"/>
            <a:ext cx="3006846" cy="1539160"/>
          </a:xfrm>
        </p:spPr>
        <p:txBody>
          <a:bodyPr>
            <a:normAutofit/>
          </a:bodyPr>
          <a:lstStyle/>
          <a:p>
            <a:pPr algn="ctr"/>
            <a:r>
              <a:rPr lang="en-ET" sz="2800"/>
              <a:t>Slide </a:t>
            </a:r>
            <a:r>
              <a:rPr lang="en-US" sz="2800" dirty="0"/>
              <a:t>9</a:t>
            </a:r>
            <a:br>
              <a:rPr lang="en-ET" sz="2800" dirty="0"/>
            </a:br>
            <a:r>
              <a:rPr lang="en-US" sz="2800" dirty="0"/>
              <a:t>The Team</a:t>
            </a:r>
            <a:endParaRPr lang="en-ET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5754BF-20B1-6D40-AB37-E2C6535E703C}"/>
              </a:ext>
            </a:extLst>
          </p:cNvPr>
          <p:cNvSpPr txBox="1"/>
          <p:nvPr/>
        </p:nvSpPr>
        <p:spPr>
          <a:xfrm>
            <a:off x="5314523" y="2557628"/>
            <a:ext cx="5065033" cy="1701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Helvetica Neue" panose="02000503000000020004" pitchFamily="2" charset="0"/>
                <a:ea typeface="ＭＳ Ｐゴシック" charset="0"/>
              </a:rPr>
              <a:t>Team Members</a:t>
            </a:r>
          </a:p>
          <a:p>
            <a:pPr marL="742950" lvl="1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Helvetica Neue" panose="02000503000000020004" pitchFamily="2" charset="0"/>
                <a:ea typeface="ＭＳ Ｐゴシック" charset="0"/>
              </a:rPr>
              <a:t>Professional Headshots</a:t>
            </a:r>
          </a:p>
          <a:p>
            <a:pPr marL="742950" lvl="1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Helvetica Neue" panose="02000503000000020004" pitchFamily="2" charset="0"/>
                <a:ea typeface="ＭＳ Ｐゴシック" charset="0"/>
              </a:rPr>
              <a:t>Background and Experience</a:t>
            </a:r>
          </a:p>
          <a:p>
            <a:pPr marL="742950" lvl="1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Helvetica Neue" panose="02000503000000020004" pitchFamily="2" charset="0"/>
                <a:ea typeface="ＭＳ Ｐゴシック" charset="0"/>
              </a:rPr>
              <a:t>Roles and Responsibilities</a:t>
            </a:r>
          </a:p>
        </p:txBody>
      </p:sp>
    </p:spTree>
    <p:extLst>
      <p:ext uri="{BB962C8B-B14F-4D97-AF65-F5344CB8AC3E}">
        <p14:creationId xmlns:p14="http://schemas.microsoft.com/office/powerpoint/2010/main" val="2347865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tanding in front of a whiteboard&#10;&#10;Description automatically generated with low confidence">
            <a:extLst>
              <a:ext uri="{FF2B5EF4-FFF2-40B4-BE49-F238E27FC236}">
                <a16:creationId xmlns:a16="http://schemas.microsoft.com/office/drawing/2014/main" id="{9D0BEB06-DB65-647C-BED3-3774506469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6000"/>
          </a:blip>
          <a:srcRect l="-4746" t="3432" r="29459" b="3045"/>
          <a:stretch/>
        </p:blipFill>
        <p:spPr>
          <a:xfrm>
            <a:off x="2807594" y="1"/>
            <a:ext cx="7860406" cy="6511589"/>
          </a:xfrm>
          <a:prstGeom prst="rect">
            <a:avLst/>
          </a:prstGeom>
        </p:spPr>
      </p:pic>
      <p:sp>
        <p:nvSpPr>
          <p:cNvPr id="7" name="Pentagon 6">
            <a:extLst>
              <a:ext uri="{FF2B5EF4-FFF2-40B4-BE49-F238E27FC236}">
                <a16:creationId xmlns:a16="http://schemas.microsoft.com/office/drawing/2014/main" id="{8DB9C3A6-50FE-DAF6-1C59-1F8A40BF6520}"/>
              </a:ext>
            </a:extLst>
          </p:cNvPr>
          <p:cNvSpPr/>
          <p:nvPr/>
        </p:nvSpPr>
        <p:spPr>
          <a:xfrm>
            <a:off x="1524000" y="-76200"/>
            <a:ext cx="4027208" cy="6477000"/>
          </a:xfrm>
          <a:prstGeom prst="homePlate">
            <a:avLst>
              <a:gd name="adj" fmla="val 25676"/>
            </a:avLst>
          </a:prstGeom>
          <a:solidFill>
            <a:schemeClr val="bg1"/>
          </a:solidFill>
          <a:ln>
            <a:noFill/>
          </a:ln>
          <a:effectLst>
            <a:outerShdw blurRad="7620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latin typeface="Franklin Gothic Book" panose="020B050302010202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9394F0-185E-B948-83ED-9D292A07B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2445" y="2659420"/>
            <a:ext cx="3006846" cy="998180"/>
          </a:xfrm>
        </p:spPr>
        <p:txBody>
          <a:bodyPr>
            <a:normAutofit/>
          </a:bodyPr>
          <a:lstStyle/>
          <a:p>
            <a:pPr algn="ctr"/>
            <a:r>
              <a:rPr lang="en-ET" sz="2800"/>
              <a:t>Slide 10</a:t>
            </a:r>
            <a:br>
              <a:rPr lang="en-US" sz="2800" dirty="0"/>
            </a:br>
            <a:r>
              <a:rPr lang="en-US" sz="2800" dirty="0"/>
              <a:t>Closing</a:t>
            </a:r>
            <a:endParaRPr lang="en-ET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5754BF-20B1-6D40-AB37-E2C6535E703C}"/>
              </a:ext>
            </a:extLst>
          </p:cNvPr>
          <p:cNvSpPr txBox="1"/>
          <p:nvPr/>
        </p:nvSpPr>
        <p:spPr>
          <a:xfrm>
            <a:off x="5414683" y="2578479"/>
            <a:ext cx="5065033" cy="1701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Helvetica Neue" panose="02000503000000020004" pitchFamily="2" charset="0"/>
                <a:ea typeface="ＭＳ Ｐゴシック" charset="0"/>
              </a:rPr>
              <a:t>Summarize key message</a:t>
            </a:r>
          </a:p>
          <a:p>
            <a:pPr marL="742950" lvl="1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Helvetica Neue" panose="02000503000000020004" pitchFamily="2" charset="0"/>
                <a:ea typeface="ＭＳ Ｐゴシック" charset="0"/>
              </a:rPr>
              <a:t>Cast compelling vision</a:t>
            </a:r>
          </a:p>
          <a:p>
            <a:pPr marL="742950" lvl="1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Helvetica Neue" panose="02000503000000020004" pitchFamily="2" charset="0"/>
                <a:ea typeface="ＭＳ Ｐゴシック" charset="0"/>
              </a:rPr>
              <a:t>Create connection [story or quote]</a:t>
            </a:r>
          </a:p>
          <a:p>
            <a:pPr marL="742950" lvl="1" indent="-285750" eaLnBrk="0" fontAlgn="base" hangingPunct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Helvetica Neue" panose="02000503000000020004" pitchFamily="2" charset="0"/>
                <a:ea typeface="ＭＳ Ｐゴシック" charset="0"/>
              </a:rPr>
              <a:t>Memorable image</a:t>
            </a:r>
          </a:p>
        </p:txBody>
      </p:sp>
    </p:spTree>
    <p:extLst>
      <p:ext uri="{BB962C8B-B14F-4D97-AF65-F5344CB8AC3E}">
        <p14:creationId xmlns:p14="http://schemas.microsoft.com/office/powerpoint/2010/main" val="1098892479"/>
      </p:ext>
    </p:extLst>
  </p:cSld>
  <p:clrMapOvr>
    <a:masterClrMapping/>
  </p:clrMapOvr>
</p:sld>
</file>

<file path=ppt/theme/theme1.xml><?xml version="1.0" encoding="utf-8"?>
<a:theme xmlns:a="http://schemas.openxmlformats.org/drawingml/2006/main" name="3_Blank Presentation">
  <a:themeElements>
    <a:clrScheme name="Renew Capital">
      <a:dk1>
        <a:srgbClr val="323233"/>
      </a:dk1>
      <a:lt1>
        <a:srgbClr val="FFFFFF"/>
      </a:lt1>
      <a:dk2>
        <a:srgbClr val="CCCCCC"/>
      </a:dk2>
      <a:lt2>
        <a:srgbClr val="535353"/>
      </a:lt2>
      <a:accent1>
        <a:srgbClr val="EC6D32"/>
      </a:accent1>
      <a:accent2>
        <a:srgbClr val="808285"/>
      </a:accent2>
      <a:accent3>
        <a:srgbClr val="007595"/>
      </a:accent3>
      <a:accent4>
        <a:srgbClr val="96AA3A"/>
      </a:accent4>
      <a:accent5>
        <a:srgbClr val="323233"/>
      </a:accent5>
      <a:accent6>
        <a:srgbClr val="CCCCCC"/>
      </a:accent6>
      <a:hlink>
        <a:srgbClr val="EC6D32"/>
      </a:hlink>
      <a:folHlink>
        <a:srgbClr val="808285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2. Venture Lab - Sprint - How are you building it?" id="{0482E83D-5336-0D4C-A744-C2180E6525C7}" vid="{E665E5A8-D100-2844-9B8A-4A859918A85F}"/>
    </a:ext>
  </a:extLst>
</a:theme>
</file>

<file path=ppt/theme/theme2.xml><?xml version="1.0" encoding="utf-8"?>
<a:theme xmlns:a="http://schemas.openxmlformats.org/drawingml/2006/main" name="4_Blank Presentation">
  <a:themeElements>
    <a:clrScheme name="Renew Capital">
      <a:dk1>
        <a:srgbClr val="323233"/>
      </a:dk1>
      <a:lt1>
        <a:srgbClr val="FFFFFF"/>
      </a:lt1>
      <a:dk2>
        <a:srgbClr val="CCCCCC"/>
      </a:dk2>
      <a:lt2>
        <a:srgbClr val="535353"/>
      </a:lt2>
      <a:accent1>
        <a:srgbClr val="EC6D32"/>
      </a:accent1>
      <a:accent2>
        <a:srgbClr val="808285"/>
      </a:accent2>
      <a:accent3>
        <a:srgbClr val="007595"/>
      </a:accent3>
      <a:accent4>
        <a:srgbClr val="96AA3A"/>
      </a:accent4>
      <a:accent5>
        <a:srgbClr val="323233"/>
      </a:accent5>
      <a:accent6>
        <a:srgbClr val="CCCCCC"/>
      </a:accent6>
      <a:hlink>
        <a:srgbClr val="EC6D32"/>
      </a:hlink>
      <a:folHlink>
        <a:srgbClr val="808285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1476</TotalTime>
  <Words>796</Words>
  <Application>Microsoft Macintosh PowerPoint</Application>
  <PresentationFormat>Widescreen</PresentationFormat>
  <Paragraphs>137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6" baseType="lpstr">
      <vt:lpstr>Arial</vt:lpstr>
      <vt:lpstr>Avenir</vt:lpstr>
      <vt:lpstr>Avenir Book</vt:lpstr>
      <vt:lpstr>Avenir Heavy</vt:lpstr>
      <vt:lpstr>Calibri</vt:lpstr>
      <vt:lpstr>Franklin Gothic Book</vt:lpstr>
      <vt:lpstr>Franklin Gothic Demi</vt:lpstr>
      <vt:lpstr>Franklin Gothic Medium</vt:lpstr>
      <vt:lpstr>Helvetica Neue</vt:lpstr>
      <vt:lpstr>Libre Franklin Medium</vt:lpstr>
      <vt:lpstr>Times</vt:lpstr>
      <vt:lpstr>Wingdings</vt:lpstr>
      <vt:lpstr>3_Blank Presentation</vt:lpstr>
      <vt:lpstr>4_Blank Presentation</vt:lpstr>
      <vt:lpstr>RENEW CAPITAL MANAGEMENT </vt:lpstr>
      <vt:lpstr>Pitch Deck Template</vt:lpstr>
      <vt:lpstr>Slide 1  Strong Opening</vt:lpstr>
      <vt:lpstr>Slide 2  The Problem</vt:lpstr>
      <vt:lpstr>PowerPoint Presentation</vt:lpstr>
      <vt:lpstr>PowerPoint Presentation</vt:lpstr>
      <vt:lpstr>Slide 5 Business Model</vt:lpstr>
      <vt:lpstr>Slide 6 Current Traction </vt:lpstr>
      <vt:lpstr>Slide 7  Financials </vt:lpstr>
      <vt:lpstr>PowerPoint Presentation</vt:lpstr>
      <vt:lpstr>Slide 9 The Team</vt:lpstr>
      <vt:lpstr>Slide 10 Closing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Larsen</dc:creator>
  <cp:lastModifiedBy>Justin Reesor</cp:lastModifiedBy>
  <cp:revision>93</cp:revision>
  <dcterms:created xsi:type="dcterms:W3CDTF">2023-03-01T10:27:05Z</dcterms:created>
  <dcterms:modified xsi:type="dcterms:W3CDTF">2023-09-01T15:48:33Z</dcterms:modified>
</cp:coreProperties>
</file>